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7" r:id="rId2"/>
    <p:sldId id="292" r:id="rId3"/>
    <p:sldId id="336" r:id="rId4"/>
    <p:sldId id="315" r:id="rId5"/>
    <p:sldId id="313" r:id="rId6"/>
    <p:sldId id="294" r:id="rId7"/>
    <p:sldId id="295" r:id="rId8"/>
    <p:sldId id="296" r:id="rId9"/>
    <p:sldId id="298" r:id="rId10"/>
    <p:sldId id="300" r:id="rId11"/>
    <p:sldId id="320" r:id="rId12"/>
    <p:sldId id="299" r:id="rId13"/>
    <p:sldId id="321" r:id="rId14"/>
    <p:sldId id="301" r:id="rId15"/>
    <p:sldId id="326" r:id="rId16"/>
    <p:sldId id="322" r:id="rId17"/>
    <p:sldId id="302" r:id="rId18"/>
    <p:sldId id="303" r:id="rId19"/>
    <p:sldId id="304" r:id="rId20"/>
    <p:sldId id="305" r:id="rId21"/>
    <p:sldId id="329" r:id="rId22"/>
    <p:sldId id="330" r:id="rId23"/>
    <p:sldId id="337" r:id="rId24"/>
    <p:sldId id="306" r:id="rId25"/>
    <p:sldId id="323" r:id="rId26"/>
    <p:sldId id="331" r:id="rId27"/>
    <p:sldId id="309" r:id="rId28"/>
    <p:sldId id="310" r:id="rId29"/>
    <p:sldId id="335" r:id="rId30"/>
    <p:sldId id="334" r:id="rId31"/>
    <p:sldId id="328" r:id="rId32"/>
    <p:sldId id="311" r:id="rId33"/>
    <p:sldId id="312" r:id="rId34"/>
    <p:sldId id="314" r:id="rId35"/>
    <p:sldId id="317" r:id="rId36"/>
    <p:sldId id="319" r:id="rId37"/>
    <p:sldId id="325" r:id="rId38"/>
    <p:sldId id="318" r:id="rId3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梓畅 林" initials="梓畅" lastIdx="1" clrIdx="0">
    <p:extLst>
      <p:ext uri="{19B8F6BF-5375-455C-9EA6-DF929625EA0E}">
        <p15:presenceInfo xmlns:p15="http://schemas.microsoft.com/office/powerpoint/2012/main" userId="1f0e9c368644f1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87C0"/>
    <a:srgbClr val="71AFD9"/>
    <a:srgbClr val="6BD36B"/>
    <a:srgbClr val="FF7171"/>
    <a:srgbClr val="63CF63"/>
    <a:srgbClr val="92DE92"/>
    <a:srgbClr val="33AB33"/>
    <a:srgbClr val="7AB4DC"/>
    <a:srgbClr val="FF9999"/>
    <a:srgbClr val="FF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0342" autoAdjust="0"/>
  </p:normalViewPr>
  <p:slideViewPr>
    <p:cSldViewPr>
      <p:cViewPr varScale="1">
        <p:scale>
          <a:sx n="86" d="100"/>
          <a:sy n="86" d="100"/>
        </p:scale>
        <p:origin x="128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30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734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376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948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63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711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56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449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228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605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>
            <a:lvl1pPr>
              <a:def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18728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42000" indent="-342900"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>
              <a:buFont typeface="Wingdings" panose="05000000000000000000" pitchFamily="2" charset="2"/>
              <a:buChar char="Ø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39752" y="0"/>
            <a:ext cx="6480720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openxmlformats.org/officeDocument/2006/relationships/image" Target="../media/image21.png"/><Relationship Id="rId12" Type="http://schemas.openxmlformats.org/officeDocument/2006/relationships/image" Target="../media/image4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5.png"/><Relationship Id="rId4" Type="http://schemas.openxmlformats.org/officeDocument/2006/relationships/image" Target="../media/image40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55576" y="1340768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液压传动及控制（乙）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3" descr="DSC00053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168896" y="4663449"/>
            <a:ext cx="1975104" cy="2194551"/>
          </a:xfrm>
          <a:prstGeom prst="rect">
            <a:avLst/>
          </a:prstGeom>
        </p:spPr>
      </p:pic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835940" y="3429000"/>
            <a:ext cx="730830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流体动力与机电系统国家重点实验室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2021.12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99E12-D881-4C3A-9E43-63C67712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D8C269-590E-4398-8389-13A7BD1380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921" y="788318"/>
                <a:ext cx="3699503" cy="5852770"/>
              </a:xfrm>
            </p:spPr>
            <p:txBody>
              <a:bodyPr/>
              <a:lstStyle/>
              <a:p>
                <a:r>
                  <a:rPr lang="zh-CN" altLang="en-US" dirty="0"/>
                  <a:t>回路速度刚性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活塞运动速度受负载影响的程度。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回路速度刚性：特性曲线上某处斜率的倒数：</a:t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曲线斜率越小</a:t>
                </a:r>
                <a:br>
                  <a:rPr lang="en-US" altLang="zh-CN" dirty="0"/>
                </a:br>
                <a:r>
                  <a:rPr lang="en-US" altLang="zh-CN" dirty="0"/>
                  <a:t>-&gt;</a:t>
                </a:r>
                <a:r>
                  <a:rPr lang="zh-CN" altLang="en-US" dirty="0"/>
                  <a:t>速度刚性越大</a:t>
                </a:r>
                <a:br>
                  <a:rPr lang="en-US" altLang="zh-CN" dirty="0"/>
                </a:br>
                <a:r>
                  <a:rPr lang="en-US" altLang="zh-CN" dirty="0"/>
                  <a:t>-&gt;</a:t>
                </a:r>
                <a:r>
                  <a:rPr lang="zh-CN" altLang="en-US" dirty="0"/>
                  <a:t>活塞运动速度受负载波动的影响越小</a:t>
                </a:r>
                <a:br>
                  <a:rPr lang="en-US" altLang="zh-CN" dirty="0"/>
                </a:br>
                <a:r>
                  <a:rPr lang="en-US" altLang="zh-CN" dirty="0"/>
                  <a:t>-&gt;</a:t>
                </a:r>
                <a:r>
                  <a:rPr lang="zh-CN" altLang="en-US" dirty="0"/>
                  <a:t>活塞运动越平稳。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D8C269-590E-4398-8389-13A7BD138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921" y="788318"/>
                <a:ext cx="3699503" cy="5852770"/>
              </a:xfrm>
              <a:blipFill>
                <a:blip r:embed="rId3"/>
                <a:stretch>
                  <a:fillRect l="-2306" t="-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0B4769-403F-4BA0-B0C4-564B7587CC64}"/>
              </a:ext>
            </a:extLst>
          </p:cNvPr>
          <p:cNvSpPr txBox="1">
            <a:spLocks/>
          </p:cNvSpPr>
          <p:nvPr/>
        </p:nvSpPr>
        <p:spPr bwMode="auto">
          <a:xfrm>
            <a:off x="4572000" y="6223028"/>
            <a:ext cx="4135120" cy="41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8-2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定压式进口节流调速回路的机械特性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61F94A4-4726-4DB8-95D1-17FE6C16A467}"/>
              </a:ext>
            </a:extLst>
          </p:cNvPr>
          <p:cNvGrpSpPr/>
          <p:nvPr/>
        </p:nvGrpSpPr>
        <p:grpSpPr>
          <a:xfrm>
            <a:off x="3959424" y="853405"/>
            <a:ext cx="5184576" cy="5387549"/>
            <a:chOff x="4355977" y="1124744"/>
            <a:chExt cx="4626951" cy="48080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8173A6-394D-4C79-8C6C-91850B579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6315"/>
            <a:stretch/>
          </p:blipFill>
          <p:spPr>
            <a:xfrm>
              <a:off x="4355977" y="1124744"/>
              <a:ext cx="4626951" cy="480809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7349AC-DAEE-4A86-ADC9-5ECCFB1BC762}"/>
                </a:ext>
              </a:extLst>
            </p:cNvPr>
            <p:cNvSpPr/>
            <p:nvPr/>
          </p:nvSpPr>
          <p:spPr>
            <a:xfrm>
              <a:off x="4572000" y="2852936"/>
              <a:ext cx="1368152" cy="936104"/>
            </a:xfrm>
            <a:prstGeom prst="ellipse">
              <a:avLst/>
            </a:prstGeom>
            <a:noFill/>
            <a:ln>
              <a:solidFill>
                <a:srgbClr val="71A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2F6F2AE-F034-4A70-B9F7-815094EB5332}"/>
                </a:ext>
              </a:extLst>
            </p:cNvPr>
            <p:cNvSpPr/>
            <p:nvPr/>
          </p:nvSpPr>
          <p:spPr>
            <a:xfrm>
              <a:off x="5940152" y="3284983"/>
              <a:ext cx="1368152" cy="1080121"/>
            </a:xfrm>
            <a:prstGeom prst="ellipse">
              <a:avLst/>
            </a:prstGeom>
            <a:noFill/>
            <a:ln>
              <a:solidFill>
                <a:srgbClr val="71A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0940748-E733-4C1D-BB3E-290CD3682EA0}"/>
                </a:ext>
              </a:extLst>
            </p:cNvPr>
            <p:cNvSpPr/>
            <p:nvPr/>
          </p:nvSpPr>
          <p:spPr>
            <a:xfrm>
              <a:off x="4572000" y="2039516"/>
              <a:ext cx="1368152" cy="936104"/>
            </a:xfrm>
            <a:prstGeom prst="ellipse">
              <a:avLst/>
            </a:prstGeom>
            <a:noFill/>
            <a:ln>
              <a:solidFill>
                <a:srgbClr val="71A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927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2B191EA0-A006-439C-A34F-0CC8F97E1C4B}"/>
              </a:ext>
            </a:extLst>
          </p:cNvPr>
          <p:cNvGrpSpPr/>
          <p:nvPr/>
        </p:nvGrpSpPr>
        <p:grpSpPr>
          <a:xfrm>
            <a:off x="4135315" y="2512292"/>
            <a:ext cx="4704499" cy="4064991"/>
            <a:chOff x="411152" y="2793009"/>
            <a:chExt cx="4704499" cy="406499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E575763-53B9-4E66-99C9-D87A63674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591" r="6315" b="1519"/>
            <a:stretch/>
          </p:blipFill>
          <p:spPr>
            <a:xfrm>
              <a:off x="411152" y="2793009"/>
              <a:ext cx="4079536" cy="4064991"/>
            </a:xfrm>
            <a:prstGeom prst="rect">
              <a:avLst/>
            </a:prstGeom>
          </p:spPr>
        </p:pic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A31FF57F-E57C-4C4A-8551-8851409F03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299" y="4004973"/>
              <a:ext cx="610576" cy="640848"/>
            </a:xfrm>
            <a:prstGeom prst="straightConnector1">
              <a:avLst/>
            </a:prstGeom>
            <a:ln w="28575">
              <a:solidFill>
                <a:srgbClr val="3387C0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806AA7B-8838-4027-9FBD-86EA6939EFCC}"/>
                </a:ext>
              </a:extLst>
            </p:cNvPr>
            <p:cNvSpPr/>
            <p:nvPr/>
          </p:nvSpPr>
          <p:spPr>
            <a:xfrm>
              <a:off x="2391828" y="3969134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负载越小，速度刚性越高</a:t>
              </a:r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6799E12-D881-4C3A-9E43-63C67712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B8E393-F90F-4F4B-AE63-6AFD6384EA1B}"/>
              </a:ext>
            </a:extLst>
          </p:cNvPr>
          <p:cNvSpPr/>
          <p:nvPr/>
        </p:nvSpPr>
        <p:spPr>
          <a:xfrm>
            <a:off x="174132" y="688601"/>
            <a:ext cx="4737202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回路速度刚性：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0B4769-403F-4BA0-B0C4-564B7587CC64}"/>
              </a:ext>
            </a:extLst>
          </p:cNvPr>
          <p:cNvSpPr txBox="1">
            <a:spLocks/>
          </p:cNvSpPr>
          <p:nvPr/>
        </p:nvSpPr>
        <p:spPr bwMode="auto">
          <a:xfrm>
            <a:off x="4238527" y="6458668"/>
            <a:ext cx="4135120" cy="38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8-2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定压式进口节流调速回路的机械特性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970EBC-EBA6-4C45-BA72-28782641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536" y="2924944"/>
            <a:ext cx="2723823" cy="3499559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4735DFF7-2BE7-49C3-826F-8C3AC47FC656}"/>
              </a:ext>
            </a:extLst>
          </p:cNvPr>
          <p:cNvGrpSpPr/>
          <p:nvPr/>
        </p:nvGrpSpPr>
        <p:grpSpPr>
          <a:xfrm>
            <a:off x="1547664" y="865587"/>
            <a:ext cx="7110992" cy="1561460"/>
            <a:chOff x="181622" y="1253806"/>
            <a:chExt cx="7110992" cy="15614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42A40CB-2371-4A0D-BC00-DCDCDB0FD887}"/>
                    </a:ext>
                  </a:extLst>
                </p:cNvPr>
                <p:cNvSpPr/>
                <p:nvPr/>
              </p:nvSpPr>
              <p:spPr>
                <a:xfrm>
                  <a:off x="181622" y="1469506"/>
                  <a:ext cx="5896254" cy="13235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1+</m:t>
                                </m:r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𝜙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𝑇</m:t>
                                </m:r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kern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kern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1" kern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𝜙</m:t>
                                </m:r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𝜙</m:t>
                            </m:r>
                          </m:den>
                        </m:f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𝐹</m:t>
                            </m:r>
                          </m:num>
                          <m:den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𝜙</m:t>
                            </m:r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den>
                        </m:f>
                      </m:oMath>
                    </m:oMathPara>
                  </a14:m>
                  <a:endParaRPr lang="en-US" altLang="zh-CN" sz="2400" kern="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42A40CB-2371-4A0D-BC00-DCDCDB0FD8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622" y="1469506"/>
                  <a:ext cx="5896254" cy="13235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A0AB5E9-9DF5-4AD6-B8E8-7FB02141BC82}"/>
                </a:ext>
              </a:extLst>
            </p:cNvPr>
            <p:cNvSpPr/>
            <p:nvPr/>
          </p:nvSpPr>
          <p:spPr>
            <a:xfrm>
              <a:off x="4149479" y="1253806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增大液压缸有效工作面积</a:t>
              </a:r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7C36E4D-DB0C-41C2-BF64-075BB861C825}"/>
                </a:ext>
              </a:extLst>
            </p:cNvPr>
            <p:cNvSpPr/>
            <p:nvPr/>
          </p:nvSpPr>
          <p:spPr>
            <a:xfrm>
              <a:off x="4791280" y="1711525"/>
              <a:ext cx="386904" cy="520465"/>
            </a:xfrm>
            <a:prstGeom prst="ellipse">
              <a:avLst/>
            </a:prstGeom>
            <a:noFill/>
            <a:ln>
              <a:solidFill>
                <a:srgbClr val="338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2133946-8C26-4E3E-91B2-9879EFFACBA7}"/>
                </a:ext>
              </a:extLst>
            </p:cNvPr>
            <p:cNvCxnSpPr>
              <a:cxnSpLocks/>
              <a:stCxn id="16" idx="7"/>
            </p:cNvCxnSpPr>
            <p:nvPr/>
          </p:nvCxnSpPr>
          <p:spPr>
            <a:xfrm flipV="1">
              <a:off x="5121523" y="1554693"/>
              <a:ext cx="460471" cy="233052"/>
            </a:xfrm>
            <a:prstGeom prst="line">
              <a:avLst/>
            </a:prstGeom>
            <a:ln w="19050">
              <a:solidFill>
                <a:srgbClr val="3387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7A29800-52D1-4D1E-B822-3BA033CEB6A3}"/>
                </a:ext>
              </a:extLst>
            </p:cNvPr>
            <p:cNvSpPr/>
            <p:nvPr/>
          </p:nvSpPr>
          <p:spPr>
            <a:xfrm>
              <a:off x="5492121" y="2445934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减小节流阀指数</a:t>
              </a:r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29CCEDC-A615-46BE-B3B4-EC2A987C0B81}"/>
                </a:ext>
              </a:extLst>
            </p:cNvPr>
            <p:cNvSpPr/>
            <p:nvPr/>
          </p:nvSpPr>
          <p:spPr>
            <a:xfrm>
              <a:off x="4850996" y="2229173"/>
              <a:ext cx="270527" cy="433522"/>
            </a:xfrm>
            <a:prstGeom prst="ellipse">
              <a:avLst/>
            </a:prstGeom>
            <a:noFill/>
            <a:ln>
              <a:solidFill>
                <a:srgbClr val="338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9C3E8A2-9B83-4276-896E-07DF38CDBF8C}"/>
                </a:ext>
              </a:extLst>
            </p:cNvPr>
            <p:cNvCxnSpPr>
              <a:cxnSpLocks/>
              <a:stCxn id="22" idx="5"/>
            </p:cNvCxnSpPr>
            <p:nvPr/>
          </p:nvCxnSpPr>
          <p:spPr>
            <a:xfrm>
              <a:off x="5081905" y="2599207"/>
              <a:ext cx="366046" cy="63488"/>
            </a:xfrm>
            <a:prstGeom prst="line">
              <a:avLst/>
            </a:prstGeom>
            <a:ln w="19050">
              <a:solidFill>
                <a:srgbClr val="3387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960DA6-7420-49AC-845E-A7685BD5FA30}"/>
                </a:ext>
              </a:extLst>
            </p:cNvPr>
            <p:cNvSpPr/>
            <p:nvPr/>
          </p:nvSpPr>
          <p:spPr>
            <a:xfrm>
              <a:off x="1597755" y="1261154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增大溢流阀调定压力</a:t>
              </a:r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4DB6ECD-8E10-4961-881F-6148605CD86B}"/>
                </a:ext>
              </a:extLst>
            </p:cNvPr>
            <p:cNvSpPr/>
            <p:nvPr/>
          </p:nvSpPr>
          <p:spPr>
            <a:xfrm>
              <a:off x="4415557" y="1730639"/>
              <a:ext cx="386904" cy="520465"/>
            </a:xfrm>
            <a:prstGeom prst="ellipse">
              <a:avLst/>
            </a:prstGeom>
            <a:noFill/>
            <a:ln>
              <a:solidFill>
                <a:srgbClr val="338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BFE58CA-D14F-479A-A70C-4AEDCFEBCB3A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 flipV="1">
              <a:off x="3851342" y="1527425"/>
              <a:ext cx="620876" cy="279434"/>
            </a:xfrm>
            <a:prstGeom prst="line">
              <a:avLst/>
            </a:prstGeom>
            <a:ln w="19050">
              <a:solidFill>
                <a:srgbClr val="3387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9296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CE711-3B3D-40AE-9DD1-ADA3DA5C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功率特性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FF30CA-594B-408E-B4CF-C6E9261732A2}"/>
              </a:ext>
            </a:extLst>
          </p:cNvPr>
          <p:cNvSpPr txBox="1"/>
          <p:nvPr/>
        </p:nvSpPr>
        <p:spPr>
          <a:xfrm>
            <a:off x="241458" y="1229941"/>
            <a:ext cx="17258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输出功率：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endParaRPr lang="en-US" altLang="zh-CN" sz="2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E89B21-EE63-4C80-87A3-FFD88555E384}"/>
                  </a:ext>
                </a:extLst>
              </p:cNvPr>
              <p:cNvSpPr/>
              <p:nvPr/>
            </p:nvSpPr>
            <p:spPr>
              <a:xfrm>
                <a:off x="2392510" y="3951409"/>
                <a:ext cx="1725172" cy="4901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E89B21-EE63-4C80-87A3-FFD88555E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2510" y="3951409"/>
                <a:ext cx="1725172" cy="490199"/>
              </a:xfrm>
              <a:prstGeom prst="rect">
                <a:avLst/>
              </a:prstGeom>
              <a:blipFill>
                <a:blip r:embed="rId2"/>
                <a:stretch>
                  <a:fillRect b="-61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8BC164F-5A76-42FB-8D04-D556B3F3EFB9}"/>
                  </a:ext>
                </a:extLst>
              </p:cNvPr>
              <p:cNvSpPr/>
              <p:nvPr/>
            </p:nvSpPr>
            <p:spPr>
              <a:xfrm>
                <a:off x="2087330" y="1229941"/>
                <a:ext cx="1725173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8BC164F-5A76-42FB-8D04-D556B3F3E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0" y="1229941"/>
                <a:ext cx="1725173" cy="461665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D79381-5FBD-46EB-B737-988DF537ABFA}"/>
                  </a:ext>
                </a:extLst>
              </p:cNvPr>
              <p:cNvSpPr/>
              <p:nvPr/>
            </p:nvSpPr>
            <p:spPr>
              <a:xfrm>
                <a:off x="1268135" y="2052781"/>
                <a:ext cx="3494337" cy="18828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𝑃</m:t>
                      </m:r>
                      <m:r>
                        <m:rPr>
                          <m:aln/>
                        </m:rP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𝑞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Δ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D79381-5FBD-46EB-B737-988DF537A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8135" y="2052781"/>
                <a:ext cx="3494337" cy="188282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内容占位符 2">
                <a:extLst>
                  <a:ext uri="{FF2B5EF4-FFF2-40B4-BE49-F238E27FC236}">
                    <a16:creationId xmlns:a16="http://schemas.microsoft.com/office/drawing/2014/main" id="{A1352BBE-1D1C-4FBA-B5EF-0A04A4BC0D0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9022" y="4440800"/>
                <a:ext cx="2687801" cy="2538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zh-CN" sz="1600" dirty="0"/>
                  <a:t>式中：</a:t>
                </a:r>
                <a:endParaRPr lang="en-US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600" dirty="0"/>
                  <a:t>——</a:t>
                </a:r>
                <a:r>
                  <a:rPr lang="zh-CN" altLang="en-US" sz="1600" dirty="0"/>
                  <a:t>回路的输入功率；</a:t>
                </a:r>
                <a:endParaRPr lang="en-US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/>
                  <a:t>——</a:t>
                </a:r>
                <a:r>
                  <a:rPr lang="zh-CN" altLang="en-US" sz="1600" dirty="0"/>
                  <a:t>回路的输出功率；</a:t>
                </a:r>
                <a:endParaRPr lang="en-US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600" dirty="0"/>
                  <a:t>——</a:t>
                </a:r>
                <a:r>
                  <a:rPr lang="zh-CN" altLang="en-US" sz="1600" dirty="0"/>
                  <a:t>回路的功率损失；</a:t>
                </a:r>
                <a:endParaRPr lang="en-US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600" dirty="0"/>
                  <a:t>——</a:t>
                </a:r>
                <a:r>
                  <a:rPr lang="zh-CN" altLang="en-US" sz="1600" dirty="0"/>
                  <a:t>液压泵在供油压力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600" dirty="0"/>
                  <a:t>下的输出流量；</a:t>
                </a:r>
                <a:endParaRPr lang="en-US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1600" dirty="0"/>
                  <a:t>——</a:t>
                </a:r>
                <a:r>
                  <a:rPr lang="zh-CN" altLang="en-US" sz="1600" dirty="0"/>
                  <a:t>通过溢流阀的流量；</a:t>
                </a:r>
                <a:endParaRPr lang="en-US" altLang="zh-CN" sz="1600" dirty="0"/>
              </a:p>
              <a:p>
                <a:pPr marL="0" indent="0">
                  <a:buNone/>
                </a:pPr>
                <a:r>
                  <a:rPr lang="zh-CN" altLang="en-US" sz="1600" dirty="0"/>
                  <a:t>其余符号意义同前。</a:t>
                </a:r>
                <a:endParaRPr lang="zh-CN" altLang="zh-CN" sz="1600" dirty="0"/>
              </a:p>
            </p:txBody>
          </p:sp>
        </mc:Choice>
        <mc:Fallback xmlns="">
          <p:sp>
            <p:nvSpPr>
              <p:cNvPr id="63" name="内容占位符 2">
                <a:extLst>
                  <a:ext uri="{FF2B5EF4-FFF2-40B4-BE49-F238E27FC236}">
                    <a16:creationId xmlns:a16="http://schemas.microsoft.com/office/drawing/2014/main" id="{A1352BBE-1D1C-4FBA-B5EF-0A04A4BC0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022" y="4440800"/>
                <a:ext cx="2687801" cy="2538784"/>
              </a:xfrm>
              <a:prstGeom prst="rect">
                <a:avLst/>
              </a:prstGeom>
              <a:blipFill>
                <a:blip r:embed="rId5"/>
                <a:stretch>
                  <a:fillRect l="-1134" t="-719" r="-227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5EF1A5EB-399C-46B9-B469-B66663241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119" y="620688"/>
            <a:ext cx="4199548" cy="57781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A76EF3F-5588-4F78-B12C-9DA30FE617D6}"/>
              </a:ext>
            </a:extLst>
          </p:cNvPr>
          <p:cNvSpPr/>
          <p:nvPr/>
        </p:nvSpPr>
        <p:spPr>
          <a:xfrm>
            <a:off x="210852" y="39356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输入功率：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	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326271-51CD-4195-B9E0-C53C0E3EFECC}"/>
              </a:ext>
            </a:extLst>
          </p:cNvPr>
          <p:cNvSpPr/>
          <p:nvPr/>
        </p:nvSpPr>
        <p:spPr>
          <a:xfrm>
            <a:off x="244968" y="218009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功率损失：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3ED8336-1DF0-4104-B20E-0F2D4F5DAD5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812503" y="1460774"/>
            <a:ext cx="1623593" cy="312042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ABBFC41-8A80-4BC0-B8DE-53FBC9968694}"/>
              </a:ext>
            </a:extLst>
          </p:cNvPr>
          <p:cNvCxnSpPr>
            <a:cxnSpLocks/>
          </p:cNvCxnSpPr>
          <p:nvPr/>
        </p:nvCxnSpPr>
        <p:spPr>
          <a:xfrm>
            <a:off x="3830322" y="2556608"/>
            <a:ext cx="1595835" cy="590307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A7874B7-BF6F-4034-8E83-E4CE14702B63}"/>
              </a:ext>
            </a:extLst>
          </p:cNvPr>
          <p:cNvCxnSpPr>
            <a:cxnSpLocks/>
          </p:cNvCxnSpPr>
          <p:nvPr/>
        </p:nvCxnSpPr>
        <p:spPr>
          <a:xfrm>
            <a:off x="3978434" y="4301392"/>
            <a:ext cx="1148331" cy="490199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66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CE711-3B3D-40AE-9DD1-ADA3DA5C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功率特性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767BA-AAE5-4D61-8D08-6CB4C74FC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8385" y="2724674"/>
            <a:ext cx="2448272" cy="620688"/>
          </a:xfrm>
        </p:spPr>
        <p:txBody>
          <a:bodyPr/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2400" dirty="0"/>
              <a:t>两部分损失都转变成热量使油液温度升高。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5B46EB-CE56-4039-AA44-9C6D1499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5864860" cy="5761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FF81FE6-D76F-439A-B21B-0BC721C48046}"/>
                  </a:ext>
                </a:extLst>
              </p:cNvPr>
              <p:cNvSpPr/>
              <p:nvPr/>
            </p:nvSpPr>
            <p:spPr>
              <a:xfrm>
                <a:off x="3881149" y="5854012"/>
                <a:ext cx="2547236" cy="788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zh-CN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FF81FE6-D76F-439A-B21B-0BC721C48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149" y="5854012"/>
                <a:ext cx="2547236" cy="788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8567E5-1996-4039-A662-B252FBFB774E}"/>
                  </a:ext>
                </a:extLst>
              </p:cNvPr>
              <p:cNvSpPr/>
              <p:nvPr/>
            </p:nvSpPr>
            <p:spPr>
              <a:xfrm>
                <a:off x="323528" y="3690265"/>
                <a:ext cx="199997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8567E5-1996-4039-A662-B252FBFB7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90265"/>
                <a:ext cx="199997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316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1C67039-D032-4468-9F54-833C2739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24" y="608931"/>
            <a:ext cx="2743438" cy="3774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25722F-F520-4652-8A0F-F50C40687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838" r="7022"/>
          <a:stretch/>
        </p:blipFill>
        <p:spPr>
          <a:xfrm>
            <a:off x="589478" y="1016641"/>
            <a:ext cx="4608512" cy="535331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0CA087-0631-4A8F-A2F5-7CF88218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恒载功率特性</a:t>
            </a:r>
            <a:endParaRPr lang="en-US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467247-B465-4528-BA4D-D047E667ADB2}"/>
              </a:ext>
            </a:extLst>
          </p:cNvPr>
          <p:cNvSpPr txBox="1">
            <a:spLocks/>
          </p:cNvSpPr>
          <p:nvPr/>
        </p:nvSpPr>
        <p:spPr bwMode="auto">
          <a:xfrm>
            <a:off x="179512" y="6093296"/>
            <a:ext cx="4392488" cy="6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8-3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定压式进口节流调速回路在恒载下的功率特性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9BAD17-D321-4642-AE9E-3DEC5D876908}"/>
                  </a:ext>
                </a:extLst>
              </p:cNvPr>
              <p:cNvSpPr txBox="1"/>
              <p:nvPr/>
            </p:nvSpPr>
            <p:spPr>
              <a:xfrm>
                <a:off x="1846245" y="5275685"/>
                <a:ext cx="385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有效功率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线性增大：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9BAD17-D321-4642-AE9E-3DEC5D87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6245" y="5275685"/>
                <a:ext cx="3858749" cy="369332"/>
              </a:xfrm>
              <a:prstGeom prst="rect">
                <a:avLst/>
              </a:prstGeom>
              <a:blipFill>
                <a:blip r:embed="rId5"/>
                <a:stretch>
                  <a:fillRect l="-1422" t="-11475" r="-316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31FFBF-AB22-4C27-8F77-15A3DD90BCFF}"/>
                  </a:ext>
                </a:extLst>
              </p:cNvPr>
              <p:cNvSpPr txBox="1"/>
              <p:nvPr/>
            </p:nvSpPr>
            <p:spPr>
              <a:xfrm>
                <a:off x="3560846" y="4167985"/>
                <a:ext cx="318987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节流功率损失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线性增大：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31FFBF-AB22-4C27-8F77-15A3DD90B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846" y="4167985"/>
                <a:ext cx="3189877" cy="646331"/>
              </a:xfrm>
              <a:prstGeom prst="rect">
                <a:avLst/>
              </a:prstGeom>
              <a:blipFill>
                <a:blip r:embed="rId6"/>
                <a:stretch>
                  <a:fillRect l="-1530" t="-754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F521366-C8D6-4540-8FB2-90ED53DBD429}"/>
                  </a:ext>
                </a:extLst>
              </p:cNvPr>
              <p:cNvSpPr txBox="1"/>
              <p:nvPr/>
            </p:nvSpPr>
            <p:spPr>
              <a:xfrm>
                <a:off x="818457" y="792758"/>
                <a:ext cx="44582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溢流功率损失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线性减小：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F521366-C8D6-4540-8FB2-90ED53DB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57" y="792758"/>
                <a:ext cx="4458272" cy="369332"/>
              </a:xfrm>
              <a:prstGeom prst="rect">
                <a:avLst/>
              </a:prstGeom>
              <a:blipFill>
                <a:blip r:embed="rId7"/>
                <a:stretch>
                  <a:fillRect l="-1093" t="-11475" r="-137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485ACA-2976-40B9-8722-FF68D4202707}"/>
                  </a:ext>
                </a:extLst>
              </p:cNvPr>
              <p:cNvSpPr txBox="1"/>
              <p:nvPr/>
            </p:nvSpPr>
            <p:spPr>
              <a:xfrm>
                <a:off x="5607956" y="5275643"/>
                <a:ext cx="13621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485ACA-2976-40B9-8722-FF68D420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956" y="5275643"/>
                <a:ext cx="1362104" cy="369332"/>
              </a:xfrm>
              <a:prstGeom prst="rect">
                <a:avLst/>
              </a:prstGeom>
              <a:blipFill>
                <a:blip r:embed="rId8"/>
                <a:stretch>
                  <a:fillRect l="-4933" r="-1345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F67D1B-79C1-4418-B0FB-6CAC44B74123}"/>
                  </a:ext>
                </a:extLst>
              </p:cNvPr>
              <p:cNvSpPr txBox="1"/>
              <p:nvPr/>
            </p:nvSpPr>
            <p:spPr>
              <a:xfrm>
                <a:off x="4982450" y="4562160"/>
                <a:ext cx="18906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F67D1B-79C1-4418-B0FB-6CAC44B74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2450" y="4562160"/>
                <a:ext cx="1890646" cy="369332"/>
              </a:xfrm>
              <a:prstGeom prst="rect">
                <a:avLst/>
              </a:prstGeom>
              <a:blipFill>
                <a:blip r:embed="rId9"/>
                <a:stretch>
                  <a:fillRect l="-2903" r="-968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557C4C-D502-489A-AA99-B65167E5E05C}"/>
                  </a:ext>
                </a:extLst>
              </p:cNvPr>
              <p:cNvSpPr txBox="1"/>
              <p:nvPr/>
            </p:nvSpPr>
            <p:spPr>
              <a:xfrm>
                <a:off x="1024437" y="1176144"/>
                <a:ext cx="3609130" cy="4022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557C4C-D502-489A-AA99-B65167E5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437" y="1176144"/>
                <a:ext cx="3609130" cy="402226"/>
              </a:xfrm>
              <a:prstGeom prst="rect">
                <a:avLst/>
              </a:prstGeom>
              <a:blipFill>
                <a:blip r:embed="rId10"/>
                <a:stretch>
                  <a:fillRect l="-1351" r="-2534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05E8D7-3A19-4F2A-AB6F-88C515F5F4B9}"/>
                  </a:ext>
                </a:extLst>
              </p:cNvPr>
              <p:cNvSpPr/>
              <p:nvPr/>
            </p:nvSpPr>
            <p:spPr>
              <a:xfrm>
                <a:off x="6108435" y="411341"/>
                <a:ext cx="17926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工作压力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不变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05E8D7-3A19-4F2A-AB6F-88C515F5F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435" y="411341"/>
                <a:ext cx="1792607" cy="369332"/>
              </a:xfrm>
              <a:prstGeom prst="rect">
                <a:avLst/>
              </a:prstGeom>
              <a:blipFill>
                <a:blip r:embed="rId11"/>
                <a:stretch>
                  <a:fillRect l="-2721" t="-11475" r="-2041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2576D2E-D488-46C5-BA0D-A9E9E9F02351}"/>
                  </a:ext>
                </a:extLst>
              </p:cNvPr>
              <p:cNvSpPr/>
              <p:nvPr/>
            </p:nvSpPr>
            <p:spPr>
              <a:xfrm>
                <a:off x="4988874" y="3182654"/>
                <a:ext cx="1609603" cy="667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液压泵供油压力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不变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2576D2E-D488-46C5-BA0D-A9E9E9F02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74" y="3182654"/>
                <a:ext cx="1609603" cy="667747"/>
              </a:xfrm>
              <a:prstGeom prst="rect">
                <a:avLst/>
              </a:prstGeom>
              <a:blipFill>
                <a:blip r:embed="rId12"/>
                <a:stretch>
                  <a:fillRect l="-3030" t="-4545" b="-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80A7A3D-FC4C-4A0F-9231-7C83FAC6D910}"/>
                  </a:ext>
                </a:extLst>
              </p:cNvPr>
              <p:cNvSpPr/>
              <p:nvPr/>
            </p:nvSpPr>
            <p:spPr>
              <a:xfrm>
                <a:off x="4988874" y="2288751"/>
                <a:ext cx="16926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节流阀工作压差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不变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80A7A3D-FC4C-4A0F-9231-7C83FAC6D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74" y="2288751"/>
                <a:ext cx="1692665" cy="646331"/>
              </a:xfrm>
              <a:prstGeom prst="rect">
                <a:avLst/>
              </a:prstGeom>
              <a:blipFill>
                <a:blip r:embed="rId13"/>
                <a:stretch>
                  <a:fillRect l="-2878" t="-471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1224B0C-92B4-4215-9EC1-BE051682AD91}"/>
                  </a:ext>
                </a:extLst>
              </p:cNvPr>
              <p:cNvSpPr/>
              <p:nvPr/>
            </p:nvSpPr>
            <p:spPr>
              <a:xfrm>
                <a:off x="4983484" y="1394848"/>
                <a:ext cx="190302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只随节流阀开度变化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1224B0C-92B4-4215-9EC1-BE051682A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484" y="1394848"/>
                <a:ext cx="1903026" cy="646331"/>
              </a:xfrm>
              <a:prstGeom prst="rect">
                <a:avLst/>
              </a:prstGeom>
              <a:blipFill>
                <a:blip r:embed="rId14"/>
                <a:stretch>
                  <a:fillRect l="-2885" t="-754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815E1E3-DB81-4FBD-83E1-755CA315C010}"/>
              </a:ext>
            </a:extLst>
          </p:cNvPr>
          <p:cNvCxnSpPr>
            <a:cxnSpLocks/>
          </p:cNvCxnSpPr>
          <p:nvPr/>
        </p:nvCxnSpPr>
        <p:spPr>
          <a:xfrm flipH="1">
            <a:off x="2245114" y="1671889"/>
            <a:ext cx="598694" cy="893903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B8646A2-E1E6-4E08-AF59-F99D425DF0AA}"/>
              </a:ext>
            </a:extLst>
          </p:cNvPr>
          <p:cNvCxnSpPr>
            <a:cxnSpLocks/>
          </p:cNvCxnSpPr>
          <p:nvPr/>
        </p:nvCxnSpPr>
        <p:spPr>
          <a:xfrm flipH="1" flipV="1">
            <a:off x="4002091" y="3064918"/>
            <a:ext cx="84977" cy="912490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A0FA858-74BA-43F0-BF50-02E053A95A9C}"/>
              </a:ext>
            </a:extLst>
          </p:cNvPr>
          <p:cNvCxnSpPr>
            <a:cxnSpLocks/>
          </p:cNvCxnSpPr>
          <p:nvPr/>
        </p:nvCxnSpPr>
        <p:spPr>
          <a:xfrm flipV="1">
            <a:off x="2829002" y="4558397"/>
            <a:ext cx="288616" cy="660586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70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CA087-0631-4A8F-A2F5-7CF88218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恒载功率特性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25722F-F520-4652-8A0F-F50C4068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87" y="1995964"/>
            <a:ext cx="3594314" cy="42587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467247-B465-4528-BA4D-D047E667ADB2}"/>
              </a:ext>
            </a:extLst>
          </p:cNvPr>
          <p:cNvSpPr txBox="1">
            <a:spLocks/>
          </p:cNvSpPr>
          <p:nvPr/>
        </p:nvSpPr>
        <p:spPr bwMode="auto">
          <a:xfrm>
            <a:off x="310746" y="6079773"/>
            <a:ext cx="4189245" cy="6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8-3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定压式进口节流调速回路在恒载下的功率特性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325AE4F-5ADA-44E3-931E-472075AD551B}"/>
                  </a:ext>
                </a:extLst>
              </p:cNvPr>
              <p:cNvSpPr txBox="1"/>
              <p:nvPr/>
            </p:nvSpPr>
            <p:spPr>
              <a:xfrm>
                <a:off x="80681" y="939900"/>
                <a:ext cx="260312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回路效率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325AE4F-5ADA-44E3-931E-472075AD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" y="939900"/>
                <a:ext cx="2603123" cy="400110"/>
              </a:xfrm>
              <a:prstGeom prst="rect">
                <a:avLst/>
              </a:prstGeom>
              <a:blipFill>
                <a:blip r:embed="rId3"/>
                <a:stretch>
                  <a:fillRect l="-2108" t="-10606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B2C60C-A54C-4DDB-AB1F-94EFA37B638A}"/>
                  </a:ext>
                </a:extLst>
              </p:cNvPr>
              <p:cNvSpPr txBox="1"/>
              <p:nvPr/>
            </p:nvSpPr>
            <p:spPr>
              <a:xfrm>
                <a:off x="2360419" y="1628203"/>
                <a:ext cx="3700244" cy="735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B2C60C-A54C-4DDB-AB1F-94EFA37B6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19" y="1628203"/>
                <a:ext cx="3700244" cy="735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89B9EA0-9A49-47DB-84C9-CD54EBE3F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6097" y="2594203"/>
            <a:ext cx="2743438" cy="377470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30766B3-C57E-424C-A699-4409651A4F4D}"/>
              </a:ext>
            </a:extLst>
          </p:cNvPr>
          <p:cNvSpPr/>
          <p:nvPr/>
        </p:nvSpPr>
        <p:spPr>
          <a:xfrm>
            <a:off x="2703563" y="847951"/>
            <a:ext cx="2262158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负载越大，效率越高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FD6B5B-0714-4796-8BAC-9E287CA7306B}"/>
              </a:ext>
            </a:extLst>
          </p:cNvPr>
          <p:cNvSpPr/>
          <p:nvPr/>
        </p:nvSpPr>
        <p:spPr>
          <a:xfrm>
            <a:off x="4991828" y="856711"/>
            <a:ext cx="2262158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溢流越少，效率越高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DDBFD88-9BAE-4AF9-BBE8-17973E606994}"/>
              </a:ext>
            </a:extLst>
          </p:cNvPr>
          <p:cNvCxnSpPr>
            <a:cxnSpLocks/>
          </p:cNvCxnSpPr>
          <p:nvPr/>
        </p:nvCxnSpPr>
        <p:spPr>
          <a:xfrm>
            <a:off x="4581331" y="1363425"/>
            <a:ext cx="160511" cy="297685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77561CC-BE3D-4746-8A5B-486DA6A7897E}"/>
              </a:ext>
            </a:extLst>
          </p:cNvPr>
          <p:cNvCxnSpPr>
            <a:cxnSpLocks/>
          </p:cNvCxnSpPr>
          <p:nvPr/>
        </p:nvCxnSpPr>
        <p:spPr>
          <a:xfrm flipH="1">
            <a:off x="5275072" y="1363425"/>
            <a:ext cx="232759" cy="223263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98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AFB9095-7060-4915-8003-E0C8D8EA7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713" t="658" r="5337" b="3984"/>
          <a:stretch/>
        </p:blipFill>
        <p:spPr>
          <a:xfrm>
            <a:off x="54572" y="1049483"/>
            <a:ext cx="4679772" cy="50653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0CA087-0631-4A8F-A2F5-7CF88218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变载功率特性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5A2D42-B052-4AC8-8B8C-01E87B443C1E}"/>
              </a:ext>
            </a:extLst>
          </p:cNvPr>
          <p:cNvSpPr txBox="1">
            <a:spLocks/>
          </p:cNvSpPr>
          <p:nvPr/>
        </p:nvSpPr>
        <p:spPr bwMode="auto">
          <a:xfrm>
            <a:off x="467544" y="6025055"/>
            <a:ext cx="3865365" cy="6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8-4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定压式进口节流调速回路在变载下的功率特性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ED4510-8A8B-4F4A-B960-51D6AA2F0015}"/>
                  </a:ext>
                </a:extLst>
              </p:cNvPr>
              <p:cNvSpPr txBox="1"/>
              <p:nvPr/>
            </p:nvSpPr>
            <p:spPr>
              <a:xfrm>
                <a:off x="4329097" y="4589974"/>
                <a:ext cx="17118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有效功率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ED4510-8A8B-4F4A-B960-51D6AA2F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9097" y="4589974"/>
                <a:ext cx="1711879" cy="400110"/>
              </a:xfrm>
              <a:prstGeom prst="rect">
                <a:avLst/>
              </a:prstGeom>
              <a:blipFill>
                <a:blip r:embed="rId4"/>
                <a:stretch>
                  <a:fillRect l="-3559" t="-12121" r="-2847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0B6A2E-0992-46EF-BF41-8C2E0E52BD33}"/>
                  </a:ext>
                </a:extLst>
              </p:cNvPr>
              <p:cNvSpPr txBox="1"/>
              <p:nvPr/>
            </p:nvSpPr>
            <p:spPr>
              <a:xfrm>
                <a:off x="5868144" y="4456146"/>
                <a:ext cx="3197414" cy="5125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0B6A2E-0992-46EF-BF41-8C2E0E52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4456146"/>
                <a:ext cx="3197414" cy="512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F1CB075-6D4E-428B-8C7D-129DEE741587}"/>
                  </a:ext>
                </a:extLst>
              </p:cNvPr>
              <p:cNvSpPr txBox="1"/>
              <p:nvPr/>
            </p:nvSpPr>
            <p:spPr>
              <a:xfrm>
                <a:off x="4855489" y="5778956"/>
                <a:ext cx="3543278" cy="9181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F1CB075-6D4E-428B-8C7D-129DEE74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489" y="5778956"/>
                <a:ext cx="3543278" cy="918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27A25C9E-F304-41B0-9486-2B0E2AC0F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039" y="483848"/>
            <a:ext cx="2743438" cy="3774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3DD658-E5E1-4E02-B30D-748729AA31CF}"/>
                  </a:ext>
                </a:extLst>
              </p:cNvPr>
              <p:cNvSpPr/>
              <p:nvPr/>
            </p:nvSpPr>
            <p:spPr>
              <a:xfrm>
                <a:off x="5975050" y="286258"/>
                <a:ext cx="17926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工作压力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变化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3DD658-E5E1-4E02-B30D-748729AA3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50" y="286258"/>
                <a:ext cx="1792607" cy="369332"/>
              </a:xfrm>
              <a:prstGeom prst="rect">
                <a:avLst/>
              </a:prstGeom>
              <a:blipFill>
                <a:blip r:embed="rId8"/>
                <a:stretch>
                  <a:fillRect l="-2721" t="-13115" r="-2041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EFB87AB-BA4F-4512-9946-E06CA4B2593E}"/>
                  </a:ext>
                </a:extLst>
              </p:cNvPr>
              <p:cNvSpPr/>
              <p:nvPr/>
            </p:nvSpPr>
            <p:spPr>
              <a:xfrm>
                <a:off x="4855489" y="3057571"/>
                <a:ext cx="1692665" cy="9447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液压泵供油压力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大于最大负载压力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EFB87AB-BA4F-4512-9946-E06CA4B25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489" y="3057571"/>
                <a:ext cx="1692665" cy="944746"/>
              </a:xfrm>
              <a:prstGeom prst="rect">
                <a:avLst/>
              </a:prstGeom>
              <a:blipFill>
                <a:blip r:embed="rId9"/>
                <a:stretch>
                  <a:fillRect l="-3249" t="-3871" b="-90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3AD7026-E8C2-499A-B02E-3E8F74815E00}"/>
                  </a:ext>
                </a:extLst>
              </p:cNvPr>
              <p:cNvSpPr/>
              <p:nvPr/>
            </p:nvSpPr>
            <p:spPr>
              <a:xfrm>
                <a:off x="4855489" y="2163668"/>
                <a:ext cx="169266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节流阀工作压差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不变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3AD7026-E8C2-499A-B02E-3E8F74815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489" y="2163668"/>
                <a:ext cx="1692665" cy="646331"/>
              </a:xfrm>
              <a:prstGeom prst="rect">
                <a:avLst/>
              </a:prstGeom>
              <a:blipFill>
                <a:blip r:embed="rId10"/>
                <a:stretch>
                  <a:fillRect l="-3249" t="-5660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2C3DC4D-251C-4EB8-B6AC-CB279D0C28D0}"/>
                  </a:ext>
                </a:extLst>
              </p:cNvPr>
              <p:cNvSpPr/>
              <p:nvPr/>
            </p:nvSpPr>
            <p:spPr>
              <a:xfrm>
                <a:off x="4894324" y="1269765"/>
                <a:ext cx="161499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随负载变化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2C3DC4D-251C-4EB8-B6AC-CB279D0C2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324" y="1269765"/>
                <a:ext cx="1614994" cy="646331"/>
              </a:xfrm>
              <a:prstGeom prst="rect">
                <a:avLst/>
              </a:prstGeom>
              <a:blipFill>
                <a:blip r:embed="rId11"/>
                <a:stretch>
                  <a:fillRect l="-3396" t="-660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DE03DAD-FC3F-401C-9685-98A8497E9BD7}"/>
                  </a:ext>
                </a:extLst>
              </p:cNvPr>
              <p:cNvSpPr/>
              <p:nvPr/>
            </p:nvSpPr>
            <p:spPr>
              <a:xfrm>
                <a:off x="4820744" y="5288790"/>
                <a:ext cx="2741328" cy="5598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𝜙</m:t>
                        </m:r>
                      </m:den>
                    </m:f>
                    <m:r>
                      <a:rPr lang="zh-CN" altLang="en-US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处有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极大值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DE03DAD-FC3F-401C-9685-98A8497E9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744" y="5288790"/>
                <a:ext cx="2741328" cy="559833"/>
              </a:xfrm>
              <a:prstGeom prst="rect">
                <a:avLst/>
              </a:prstGeom>
              <a:blipFill>
                <a:blip r:embed="rId12"/>
                <a:stretch>
                  <a:fillRect l="-2450" r="-1559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4263BF28-0E14-4F19-B751-ECFABB547F0C}"/>
              </a:ext>
            </a:extLst>
          </p:cNvPr>
          <p:cNvSpPr/>
          <p:nvPr/>
        </p:nvSpPr>
        <p:spPr>
          <a:xfrm>
            <a:off x="2276247" y="3773242"/>
            <a:ext cx="1164722" cy="2341621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544FFB0-B5F9-4A63-95B1-1348F0EF4AB5}"/>
              </a:ext>
            </a:extLst>
          </p:cNvPr>
          <p:cNvCxnSpPr>
            <a:cxnSpLocks/>
          </p:cNvCxnSpPr>
          <p:nvPr/>
        </p:nvCxnSpPr>
        <p:spPr>
          <a:xfrm flipH="1" flipV="1">
            <a:off x="3475714" y="5297955"/>
            <a:ext cx="1345031" cy="651326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4C2ACF-A824-4587-A324-CB5972123001}"/>
              </a:ext>
            </a:extLst>
          </p:cNvPr>
          <p:cNvCxnSpPr>
            <a:cxnSpLocks/>
          </p:cNvCxnSpPr>
          <p:nvPr/>
        </p:nvCxnSpPr>
        <p:spPr>
          <a:xfrm flipH="1">
            <a:off x="3803378" y="4797152"/>
            <a:ext cx="529532" cy="202097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402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CA087-0631-4A8F-A2F5-7CF88218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变载功率特性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FB9095-7060-4915-8003-E0C8D8EA7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713" t="658" r="5337" b="3984"/>
          <a:stretch/>
        </p:blipFill>
        <p:spPr>
          <a:xfrm>
            <a:off x="5087733" y="1498837"/>
            <a:ext cx="4056267" cy="43904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5A2D42-B052-4AC8-8B8C-01E87B443C1E}"/>
              </a:ext>
            </a:extLst>
          </p:cNvPr>
          <p:cNvSpPr txBox="1">
            <a:spLocks/>
          </p:cNvSpPr>
          <p:nvPr/>
        </p:nvSpPr>
        <p:spPr bwMode="auto">
          <a:xfrm>
            <a:off x="5195236" y="5890111"/>
            <a:ext cx="3948764" cy="6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8-4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定压式进口节流调速回路在变载下的功率特性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0A129E-1915-4F0E-B969-9CBC9D7AC4B6}"/>
                  </a:ext>
                </a:extLst>
              </p:cNvPr>
              <p:cNvSpPr txBox="1"/>
              <p:nvPr/>
            </p:nvSpPr>
            <p:spPr>
              <a:xfrm>
                <a:off x="312145" y="1015291"/>
                <a:ext cx="2196050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回路效率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457200" indent="-457200">
                  <a:buFont typeface="Wingdings" panose="05000000000000000000" pitchFamily="2" charset="2"/>
                  <a:buChar char="Ø"/>
                </a:pP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0A129E-1915-4F0E-B969-9CBC9D7AC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45" y="1015291"/>
                <a:ext cx="2196050" cy="707886"/>
              </a:xfrm>
              <a:prstGeom prst="rect">
                <a:avLst/>
              </a:prstGeom>
              <a:blipFill>
                <a:blip r:embed="rId4"/>
                <a:stretch>
                  <a:fillRect l="-2500" t="-6897" r="-19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9AA7721-7B58-4244-92D2-F0CBD9674C94}"/>
                  </a:ext>
                </a:extLst>
              </p:cNvPr>
              <p:cNvSpPr txBox="1"/>
              <p:nvPr/>
            </p:nvSpPr>
            <p:spPr>
              <a:xfrm>
                <a:off x="1331640" y="1756334"/>
                <a:ext cx="3756093" cy="924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9AA7721-7B58-4244-92D2-F0CBD9674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640" y="1756334"/>
                <a:ext cx="3756093" cy="9249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86B1685-297E-4238-9F3D-73D9D280F8EA}"/>
              </a:ext>
            </a:extLst>
          </p:cNvPr>
          <p:cNvSpPr txBox="1"/>
          <p:nvPr/>
        </p:nvSpPr>
        <p:spPr>
          <a:xfrm>
            <a:off x="312145" y="4168688"/>
            <a:ext cx="5193017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变载情况下即使液压缸在最大输出功率下工作，效率也较低。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AB571F-AA96-4AFA-BE95-681ABFF3E5C4}"/>
                  </a:ext>
                </a:extLst>
              </p:cNvPr>
              <p:cNvSpPr txBox="1"/>
              <p:nvPr/>
            </p:nvSpPr>
            <p:spPr>
              <a:xfrm>
                <a:off x="221067" y="3024211"/>
                <a:ext cx="5143021" cy="95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当节流阀指数（一般为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0.5-1.0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）取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=0.5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≤0.385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AB571F-AA96-4AFA-BE95-681ABFF3E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67" y="3024211"/>
                <a:ext cx="5143021" cy="954813"/>
              </a:xfrm>
              <a:prstGeom prst="rect">
                <a:avLst/>
              </a:prstGeom>
              <a:blipFill>
                <a:blip r:embed="rId6"/>
                <a:stretch>
                  <a:fillRect l="-1185" b="-8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751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DE35E-8183-4935-B728-CBB3AA67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调速特性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05206-C5C7-49EF-BE14-0EB435139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94352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调速特性：液压缸在某个负载下可能得到的最大工作速度和最小工作速度之比（调速范围）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947ED5-3F11-418D-8ADC-30A7997E1D28}"/>
              </a:ext>
            </a:extLst>
          </p:cNvPr>
          <p:cNvSpPr txBox="1"/>
          <p:nvPr/>
        </p:nvSpPr>
        <p:spPr>
          <a:xfrm>
            <a:off x="253356" y="1947995"/>
            <a:ext cx="5006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定压式进口节流调速回路的调速范围：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68B1A4-E728-48EF-9B1E-E38CCCE459DA}"/>
                  </a:ext>
                </a:extLst>
              </p:cNvPr>
              <p:cNvSpPr txBox="1"/>
              <p:nvPr/>
            </p:nvSpPr>
            <p:spPr>
              <a:xfrm>
                <a:off x="888048" y="2733807"/>
                <a:ext cx="3737113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68B1A4-E728-48EF-9B1E-E38CCCE45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" y="2733807"/>
                <a:ext cx="3737113" cy="7562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03FA2E1-BDF7-437C-93BD-AAF99A36088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88036" y="3892705"/>
                <a:ext cx="5484164" cy="12379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zh-CN" sz="1600" dirty="0"/>
                  <a:t>式中</a:t>
                </a:r>
                <a:r>
                  <a:rPr lang="zh-CN" altLang="en-US" sz="1600" dirty="0"/>
                  <a:t>：</a:t>
                </a:r>
                <a:endParaRPr lang="en-US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/>
                  <a:t>——</a:t>
                </a:r>
                <a:r>
                  <a:rPr lang="zh-CN" altLang="en-US" sz="1600" dirty="0"/>
                  <a:t>调速回路和节流阀的调速范围；</a:t>
                </a:r>
                <a:endParaRPr lang="en-US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sz="1600" dirty="0"/>
                  <a:t>——</a:t>
                </a:r>
                <a:r>
                  <a:rPr lang="zh-CN" altLang="en-US" sz="1600" dirty="0"/>
                  <a:t>活塞可能达到的最大和最小工作速度；</a:t>
                </a:r>
                <a:endParaRPr lang="en-US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sz="1600" dirty="0"/>
                  <a:t>——</a:t>
                </a:r>
                <a:r>
                  <a:rPr lang="zh-CN" altLang="en-US" sz="1600" dirty="0"/>
                  <a:t>节流阀可能的最大和最小通流截面积。</a:t>
                </a:r>
                <a:endParaRPr lang="zh-CN" altLang="zh-CN" sz="1600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03FA2E1-BDF7-437C-93BD-AAF99A360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036" y="3892705"/>
                <a:ext cx="5484164" cy="1237992"/>
              </a:xfrm>
              <a:prstGeom prst="rect">
                <a:avLst/>
              </a:prstGeom>
              <a:blipFill>
                <a:blip r:embed="rId3"/>
                <a:stretch>
                  <a:fillRect l="-667" t="-1478" b="-241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63D263E-2C62-441D-91FB-72DACC185CD6}"/>
              </a:ext>
            </a:extLst>
          </p:cNvPr>
          <p:cNvSpPr/>
          <p:nvPr/>
        </p:nvSpPr>
        <p:spPr>
          <a:xfrm>
            <a:off x="5508104" y="3166938"/>
            <a:ext cx="288032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调速范围只受节流阀调节范围限制</a:t>
            </a:r>
            <a:endParaRPr lang="zh-CN" altLang="en-US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EA3968A-7DF0-4D10-A3DE-E8F113ABA1F1}"/>
              </a:ext>
            </a:extLst>
          </p:cNvPr>
          <p:cNvCxnSpPr>
            <a:cxnSpLocks/>
          </p:cNvCxnSpPr>
          <p:nvPr/>
        </p:nvCxnSpPr>
        <p:spPr>
          <a:xfrm flipH="1" flipV="1">
            <a:off x="4788024" y="3225962"/>
            <a:ext cx="720080" cy="131030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145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38CA0-B00D-4234-B686-C3D95EEC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939" y="0"/>
            <a:ext cx="6480720" cy="620688"/>
          </a:xfrm>
        </p:spPr>
        <p:txBody>
          <a:bodyPr/>
          <a:lstStyle/>
          <a:p>
            <a:r>
              <a:rPr lang="zh-CN" altLang="en-US" dirty="0"/>
              <a:t>两种回路的差别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B98077-93CD-4196-8CEC-78F784A520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7285" y="1214630"/>
            <a:ext cx="6637203" cy="54993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997B3C-E17D-4975-8E7F-BD801EDF3F8E}"/>
              </a:ext>
            </a:extLst>
          </p:cNvPr>
          <p:cNvSpPr/>
          <p:nvPr/>
        </p:nvSpPr>
        <p:spPr>
          <a:xfrm>
            <a:off x="10338" y="1766854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进油路流量连续方程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4F283D-CC38-413A-8688-9F8B3FE52C6E}"/>
              </a:ext>
            </a:extLst>
          </p:cNvPr>
          <p:cNvSpPr/>
          <p:nvPr/>
        </p:nvSpPr>
        <p:spPr>
          <a:xfrm>
            <a:off x="125756" y="240549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机械特性曲线方程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3A4F05-9FD6-45DF-B271-A1D8B9B5B810}"/>
              </a:ext>
            </a:extLst>
          </p:cNvPr>
          <p:cNvSpPr/>
          <p:nvPr/>
        </p:nvSpPr>
        <p:spPr>
          <a:xfrm>
            <a:off x="356587" y="30441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回路速度刚性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9FFE7E-3857-462F-AAB0-AAE94F594074}"/>
              </a:ext>
            </a:extLst>
          </p:cNvPr>
          <p:cNvSpPr/>
          <p:nvPr/>
        </p:nvSpPr>
        <p:spPr>
          <a:xfrm>
            <a:off x="241170" y="3682765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恒载下有效功率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0F6E58-8F04-4EB1-B579-AE8CE7DDB4E1}"/>
              </a:ext>
            </a:extLst>
          </p:cNvPr>
          <p:cNvSpPr/>
          <p:nvPr/>
        </p:nvSpPr>
        <p:spPr>
          <a:xfrm>
            <a:off x="587419" y="43214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功率损失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D41FFE-81DF-411C-A6EA-DB29A1A661FF}"/>
              </a:ext>
            </a:extLst>
          </p:cNvPr>
          <p:cNvSpPr/>
          <p:nvPr/>
        </p:nvSpPr>
        <p:spPr>
          <a:xfrm>
            <a:off x="241170" y="4839554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变载下有效功率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8643BE-4896-4AD9-982B-36B481F030DC}"/>
              </a:ext>
            </a:extLst>
          </p:cNvPr>
          <p:cNvSpPr/>
          <p:nvPr/>
        </p:nvSpPr>
        <p:spPr>
          <a:xfrm>
            <a:off x="10338" y="5598676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变载下最大有效功率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3DAB34-1216-48CA-BCAF-0D95FA63C5EC}"/>
              </a:ext>
            </a:extLst>
          </p:cNvPr>
          <p:cNvSpPr/>
          <p:nvPr/>
        </p:nvSpPr>
        <p:spPr>
          <a:xfrm>
            <a:off x="587419" y="62373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调速范围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AD7767E-4B6D-4102-B60B-72D85B460EAF}"/>
              </a:ext>
            </a:extLst>
          </p:cNvPr>
          <p:cNvSpPr txBox="1">
            <a:spLocks/>
          </p:cNvSpPr>
          <p:nvPr/>
        </p:nvSpPr>
        <p:spPr bwMode="auto">
          <a:xfrm>
            <a:off x="3851920" y="877482"/>
            <a:ext cx="388843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定压式节流调速回路的特性表达式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436DB5F-7E34-429F-A413-90F1373143EA}"/>
              </a:ext>
            </a:extLst>
          </p:cNvPr>
          <p:cNvSpPr/>
          <p:nvPr/>
        </p:nvSpPr>
        <p:spPr>
          <a:xfrm>
            <a:off x="3707904" y="1654968"/>
            <a:ext cx="720080" cy="477888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5186829-F7F1-4FC7-9FD7-60C0185D5F0A}"/>
              </a:ext>
            </a:extLst>
          </p:cNvPr>
          <p:cNvSpPr/>
          <p:nvPr/>
        </p:nvSpPr>
        <p:spPr>
          <a:xfrm>
            <a:off x="7020272" y="1700808"/>
            <a:ext cx="288032" cy="386208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BFF67D-9EAF-4CA6-9C9B-5C3CDF76BF7C}"/>
              </a:ext>
            </a:extLst>
          </p:cNvPr>
          <p:cNvSpPr/>
          <p:nvPr/>
        </p:nvSpPr>
        <p:spPr>
          <a:xfrm>
            <a:off x="6614117" y="2276872"/>
            <a:ext cx="406155" cy="568443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EC09F5E-4D7E-4E0E-9EA1-819BD85B6601}"/>
              </a:ext>
            </a:extLst>
          </p:cNvPr>
          <p:cNvSpPr/>
          <p:nvPr/>
        </p:nvSpPr>
        <p:spPr>
          <a:xfrm>
            <a:off x="3311621" y="2276872"/>
            <a:ext cx="406155" cy="568443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3015203-838F-4EF2-997A-4EB9050D8240}"/>
              </a:ext>
            </a:extLst>
          </p:cNvPr>
          <p:cNvSpPr/>
          <p:nvPr/>
        </p:nvSpPr>
        <p:spPr>
          <a:xfrm>
            <a:off x="3311621" y="3623335"/>
            <a:ext cx="540299" cy="568443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204046D-F1BF-4B54-A742-2EBFA9C2D9F2}"/>
              </a:ext>
            </a:extLst>
          </p:cNvPr>
          <p:cNvSpPr/>
          <p:nvPr/>
        </p:nvSpPr>
        <p:spPr>
          <a:xfrm>
            <a:off x="6623989" y="3628808"/>
            <a:ext cx="1332387" cy="568443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19EF683-E3E0-4802-B4E6-C13292A869E8}"/>
              </a:ext>
            </a:extLst>
          </p:cNvPr>
          <p:cNvSpPr/>
          <p:nvPr/>
        </p:nvSpPr>
        <p:spPr>
          <a:xfrm>
            <a:off x="3851921" y="4293097"/>
            <a:ext cx="617984" cy="348467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C81F5AF-6B6A-4CD0-B9E9-C289FCF1225F}"/>
              </a:ext>
            </a:extLst>
          </p:cNvPr>
          <p:cNvSpPr/>
          <p:nvPr/>
        </p:nvSpPr>
        <p:spPr>
          <a:xfrm>
            <a:off x="7133431" y="4293097"/>
            <a:ext cx="617984" cy="348467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A7AAF7F-1033-45D8-8EC8-57C7CD12B316}"/>
              </a:ext>
            </a:extLst>
          </p:cNvPr>
          <p:cNvSpPr/>
          <p:nvPr/>
        </p:nvSpPr>
        <p:spPr>
          <a:xfrm>
            <a:off x="3717776" y="4834440"/>
            <a:ext cx="854224" cy="348467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45E1780-E35E-4D58-91BF-9116C150ECBA}"/>
              </a:ext>
            </a:extLst>
          </p:cNvPr>
          <p:cNvSpPr/>
          <p:nvPr/>
        </p:nvSpPr>
        <p:spPr>
          <a:xfrm>
            <a:off x="7038180" y="4737410"/>
            <a:ext cx="1206228" cy="542791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004D196-7C31-4315-9475-01BAF8563C50}"/>
              </a:ext>
            </a:extLst>
          </p:cNvPr>
          <p:cNvSpPr/>
          <p:nvPr/>
        </p:nvSpPr>
        <p:spPr>
          <a:xfrm>
            <a:off x="3355507" y="5335013"/>
            <a:ext cx="1219200" cy="645505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C97114E-D70F-41AF-9929-47D832E6C081}"/>
              </a:ext>
            </a:extLst>
          </p:cNvPr>
          <p:cNvSpPr/>
          <p:nvPr/>
        </p:nvSpPr>
        <p:spPr>
          <a:xfrm>
            <a:off x="6680582" y="5294596"/>
            <a:ext cx="1491818" cy="68592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782002-5C06-496A-8737-0BF8146BD582}"/>
              </a:ext>
            </a:extLst>
          </p:cNvPr>
          <p:cNvSpPr/>
          <p:nvPr/>
        </p:nvSpPr>
        <p:spPr>
          <a:xfrm>
            <a:off x="3424808" y="6132624"/>
            <a:ext cx="292968" cy="48763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8D0A78D-8CF4-45A8-9F80-4C9BE195AD7D}"/>
              </a:ext>
            </a:extLst>
          </p:cNvPr>
          <p:cNvSpPr/>
          <p:nvPr/>
        </p:nvSpPr>
        <p:spPr>
          <a:xfrm>
            <a:off x="6745212" y="6132624"/>
            <a:ext cx="292968" cy="48763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4CD3F7-5AE3-46A3-BDD0-C781E42EC156}"/>
              </a:ext>
            </a:extLst>
          </p:cNvPr>
          <p:cNvSpPr txBox="1"/>
          <p:nvPr/>
        </p:nvSpPr>
        <p:spPr>
          <a:xfrm>
            <a:off x="4958994" y="1764186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阀压降不同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F5A2818-4454-4FCC-AE24-669CF621F566}"/>
              </a:ext>
            </a:extLst>
          </p:cNvPr>
          <p:cNvSpPr txBox="1"/>
          <p:nvPr/>
        </p:nvSpPr>
        <p:spPr>
          <a:xfrm>
            <a:off x="4712009" y="2571764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液压缸两腔面积不同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1EBEF96-72E7-4687-994A-6325DA5C8745}"/>
              </a:ext>
            </a:extLst>
          </p:cNvPr>
          <p:cNvSpPr txBox="1"/>
          <p:nvPr/>
        </p:nvSpPr>
        <p:spPr>
          <a:xfrm>
            <a:off x="5124620" y="31683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相同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6B2DDAD-739D-4D1C-A7BD-13C5417F4CAC}"/>
              </a:ext>
            </a:extLst>
          </p:cNvPr>
          <p:cNvSpPr txBox="1"/>
          <p:nvPr/>
        </p:nvSpPr>
        <p:spPr>
          <a:xfrm>
            <a:off x="4510154" y="3811708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液压缸压差表达式不同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1DA04B-C531-4A85-9E44-9D96E503504C}"/>
              </a:ext>
            </a:extLst>
          </p:cNvPr>
          <p:cNvSpPr txBox="1"/>
          <p:nvPr/>
        </p:nvSpPr>
        <p:spPr>
          <a:xfrm>
            <a:off x="4518088" y="4190207"/>
            <a:ext cx="189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两腔面积不同，相同速度下阀的流量不同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29C1085-FDE3-402B-B688-ECFEEED0D5E9}"/>
              </a:ext>
            </a:extLst>
          </p:cNvPr>
          <p:cNvSpPr txBox="1"/>
          <p:nvPr/>
        </p:nvSpPr>
        <p:spPr>
          <a:xfrm>
            <a:off x="4787095" y="4762610"/>
            <a:ext cx="149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阀压降、液压缸压差都不同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984CED2-968E-4106-95E9-E624C037A6D0}"/>
              </a:ext>
            </a:extLst>
          </p:cNvPr>
          <p:cNvSpPr txBox="1"/>
          <p:nvPr/>
        </p:nvSpPr>
        <p:spPr>
          <a:xfrm>
            <a:off x="4800088" y="5405253"/>
            <a:ext cx="149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阀压降、液压缸压差都不同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18CF3E5-6DE1-4414-9FE9-89932BFDA999}"/>
              </a:ext>
            </a:extLst>
          </p:cNvPr>
          <p:cNvSpPr txBox="1"/>
          <p:nvPr/>
        </p:nvSpPr>
        <p:spPr>
          <a:xfrm>
            <a:off x="4815299" y="6096971"/>
            <a:ext cx="1491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调速范围都等于阀的调速范围</a:t>
            </a:r>
          </a:p>
        </p:txBody>
      </p:sp>
    </p:spTree>
    <p:extLst>
      <p:ext uri="{BB962C8B-B14F-4D97-AF65-F5344CB8AC3E}">
        <p14:creationId xmlns:p14="http://schemas.microsoft.com/office/powerpoint/2010/main" val="15147284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DDD04-561D-4112-9F26-798C1FA7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764704"/>
          </a:xfrm>
        </p:spPr>
        <p:txBody>
          <a:bodyPr/>
          <a:lstStyle/>
          <a:p>
            <a:r>
              <a:rPr lang="zh-CN" altLang="en-US" sz="4000" dirty="0"/>
              <a:t>调速回路目录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448E4-537D-4971-87FE-14431A933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6886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定压式节流调速回路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变压式节流调速回路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工作性能的改进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容积调速回路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泵</a:t>
            </a:r>
            <a:r>
              <a:rPr lang="en-US" altLang="zh-CN" dirty="0"/>
              <a:t>-</a:t>
            </a:r>
            <a:r>
              <a:rPr lang="zh-CN" altLang="en-US" dirty="0"/>
              <a:t>缸式容积调速回路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泵</a:t>
            </a:r>
            <a:r>
              <a:rPr lang="en-US" altLang="zh-CN" dirty="0"/>
              <a:t>-</a:t>
            </a:r>
            <a:r>
              <a:rPr lang="zh-CN" altLang="en-US" dirty="0"/>
              <a:t>马达式容积调速回路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容积节流调速回路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定压式容积节流调速回路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变压式容积节流调速回路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665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31BBC7-C7B7-4ACD-B512-F25A3AC11ED6}"/>
              </a:ext>
            </a:extLst>
          </p:cNvPr>
          <p:cNvSpPr txBox="1">
            <a:spLocks/>
          </p:cNvSpPr>
          <p:nvPr/>
        </p:nvSpPr>
        <p:spPr bwMode="auto">
          <a:xfrm>
            <a:off x="1131312" y="6443903"/>
            <a:ext cx="182808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a)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进口节流式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322DBE-166E-4619-BCEB-119325CE2675}"/>
              </a:ext>
            </a:extLst>
          </p:cNvPr>
          <p:cNvSpPr txBox="1">
            <a:spLocks/>
          </p:cNvSpPr>
          <p:nvPr/>
        </p:nvSpPr>
        <p:spPr bwMode="auto">
          <a:xfrm>
            <a:off x="3957362" y="6443537"/>
            <a:ext cx="182808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b)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出口节流式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D6B4EE-1BF6-473F-A29C-8B111A9D4150}"/>
              </a:ext>
            </a:extLst>
          </p:cNvPr>
          <p:cNvSpPr txBox="1">
            <a:spLocks/>
          </p:cNvSpPr>
          <p:nvPr/>
        </p:nvSpPr>
        <p:spPr bwMode="auto">
          <a:xfrm>
            <a:off x="6438928" y="6484081"/>
            <a:ext cx="2705072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定压式节流调速回路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1A7D1F7-4EDB-450B-966A-0234782BF562}"/>
              </a:ext>
            </a:extLst>
          </p:cNvPr>
          <p:cNvGrpSpPr/>
          <p:nvPr/>
        </p:nvGrpSpPr>
        <p:grpSpPr>
          <a:xfrm>
            <a:off x="7114844" y="3264267"/>
            <a:ext cx="1820359" cy="859085"/>
            <a:chOff x="5859024" y="3880190"/>
            <a:chExt cx="1454393" cy="566043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D1EF6A6-BD70-42C0-AEEC-AC07AB90EA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9025" y="4285255"/>
              <a:ext cx="387663" cy="1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73E735D-BCAB-48B3-BBC7-67D28B22D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9024" y="4021701"/>
              <a:ext cx="387663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02284779-4E5D-4DD5-93F7-25F8110D0E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3362" y="3880190"/>
              <a:ext cx="1020054" cy="283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进油路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6B24850-D351-4691-996E-7199DCDEA8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3363" y="4163211"/>
              <a:ext cx="1020054" cy="283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回油路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CEE1D36E-DBA2-44F6-8F0A-EAC216731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98387"/>
              </p:ext>
            </p:extLst>
          </p:nvPr>
        </p:nvGraphicFramePr>
        <p:xfrm>
          <a:off x="451791" y="827902"/>
          <a:ext cx="7942074" cy="15426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47358">
                  <a:extLst>
                    <a:ext uri="{9D8B030D-6E8A-4147-A177-3AD203B41FA5}">
                      <a16:colId xmlns:a16="http://schemas.microsoft.com/office/drawing/2014/main" val="1232100769"/>
                    </a:ext>
                  </a:extLst>
                </a:gridCol>
                <a:gridCol w="2647358">
                  <a:extLst>
                    <a:ext uri="{9D8B030D-6E8A-4147-A177-3AD203B41FA5}">
                      <a16:colId xmlns:a16="http://schemas.microsoft.com/office/drawing/2014/main" val="1125364345"/>
                    </a:ext>
                  </a:extLst>
                </a:gridCol>
                <a:gridCol w="2647358">
                  <a:extLst>
                    <a:ext uri="{9D8B030D-6E8A-4147-A177-3AD203B41FA5}">
                      <a16:colId xmlns:a16="http://schemas.microsoft.com/office/drawing/2014/main" val="3017059850"/>
                    </a:ext>
                  </a:extLst>
                </a:gridCol>
              </a:tblGrid>
              <a:tr h="422844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负方向负载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节流产生热量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275830"/>
                  </a:ext>
                </a:extLst>
              </a:tr>
              <a:tr h="559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出口节流式调速回路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直接承受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直接排回油箱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477667"/>
                  </a:ext>
                </a:extLst>
              </a:tr>
              <a:tr h="559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进口节流式调速回路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需要背压阀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进入液压缸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44872"/>
                  </a:ext>
                </a:extLst>
              </a:tr>
            </a:tbl>
          </a:graphicData>
        </a:graphic>
      </p:graphicFrame>
      <p:pic>
        <p:nvPicPr>
          <p:cNvPr id="67" name="图片 66">
            <a:extLst>
              <a:ext uri="{FF2B5EF4-FFF2-40B4-BE49-F238E27FC236}">
                <a16:creationId xmlns:a16="http://schemas.microsoft.com/office/drawing/2014/main" id="{9169C522-3C22-44B3-8FF0-4A416184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54" y="2924944"/>
            <a:ext cx="2828927" cy="3600452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46BBB54E-3111-4C0A-AE47-F314D0EA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227" y="2924944"/>
            <a:ext cx="2828927" cy="3600452"/>
          </a:xfrm>
          <a:prstGeom prst="rect">
            <a:avLst/>
          </a:prstGeom>
        </p:spPr>
      </p:pic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75B3F62-7BC3-4BB2-82D9-D55E5D7BD0B5}"/>
              </a:ext>
            </a:extLst>
          </p:cNvPr>
          <p:cNvCxnSpPr>
            <a:cxnSpLocks/>
          </p:cNvCxnSpPr>
          <p:nvPr/>
        </p:nvCxnSpPr>
        <p:spPr>
          <a:xfrm flipV="1">
            <a:off x="755576" y="3331399"/>
            <a:ext cx="0" cy="91037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D714396-2129-4A55-81DB-C42DC18ED727}"/>
              </a:ext>
            </a:extLst>
          </p:cNvPr>
          <p:cNvCxnSpPr>
            <a:cxnSpLocks/>
          </p:cNvCxnSpPr>
          <p:nvPr/>
        </p:nvCxnSpPr>
        <p:spPr>
          <a:xfrm>
            <a:off x="6438928" y="3573016"/>
            <a:ext cx="0" cy="67522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5D2E648A-FAC1-4BBF-9A08-0A25C1D38CBD}"/>
              </a:ext>
            </a:extLst>
          </p:cNvPr>
          <p:cNvSpPr txBox="1">
            <a:spLocks/>
          </p:cNvSpPr>
          <p:nvPr/>
        </p:nvSpPr>
        <p:spPr bwMode="auto">
          <a:xfrm>
            <a:off x="96019" y="2577202"/>
            <a:ext cx="174288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热量进入液压缸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F30AB892-C3E9-44E4-A8E6-EBAF2A11F46D}"/>
              </a:ext>
            </a:extLst>
          </p:cNvPr>
          <p:cNvSpPr txBox="1">
            <a:spLocks/>
          </p:cNvSpPr>
          <p:nvPr/>
        </p:nvSpPr>
        <p:spPr bwMode="auto">
          <a:xfrm>
            <a:off x="6318370" y="4248241"/>
            <a:ext cx="174288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热量排回油箱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A60A0C40-CF0C-4F22-B1E0-E9624E438940}"/>
              </a:ext>
            </a:extLst>
          </p:cNvPr>
          <p:cNvSpPr txBox="1">
            <a:spLocks/>
          </p:cNvSpPr>
          <p:nvPr/>
        </p:nvSpPr>
        <p:spPr bwMode="auto">
          <a:xfrm>
            <a:off x="2380823" y="4080724"/>
            <a:ext cx="2002956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负方向负载无背压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B06F38BC-1F4C-4C20-BA07-FEED9AAC751E}"/>
              </a:ext>
            </a:extLst>
          </p:cNvPr>
          <p:cNvSpPr txBox="1">
            <a:spLocks/>
          </p:cNvSpPr>
          <p:nvPr/>
        </p:nvSpPr>
        <p:spPr bwMode="auto">
          <a:xfrm>
            <a:off x="5655518" y="2551226"/>
            <a:ext cx="2002956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可承受负方向负载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标题 1">
            <a:extLst>
              <a:ext uri="{FF2B5EF4-FFF2-40B4-BE49-F238E27FC236}">
                <a16:creationId xmlns:a16="http://schemas.microsoft.com/office/drawing/2014/main" id="{07590727-9CA5-4668-A41D-7BD683FB38B9}"/>
              </a:ext>
            </a:extLst>
          </p:cNvPr>
          <p:cNvSpPr txBox="1">
            <a:spLocks/>
          </p:cNvSpPr>
          <p:nvPr/>
        </p:nvSpPr>
        <p:spPr bwMode="auto">
          <a:xfrm>
            <a:off x="1574939" y="0"/>
            <a:ext cx="648072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kern="0"/>
              <a:t>两种回路的差别</a:t>
            </a:r>
          </a:p>
        </p:txBody>
      </p:sp>
    </p:spTree>
    <p:extLst>
      <p:ext uri="{BB962C8B-B14F-4D97-AF65-F5344CB8AC3E}">
        <p14:creationId xmlns:p14="http://schemas.microsoft.com/office/powerpoint/2010/main" val="1670461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7667C-5814-4085-9E61-3B93819CA5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96" y="1052736"/>
            <a:ext cx="3995936" cy="54018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9F6DE9-8BA9-443E-9B7D-E24BCAD9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264" y="0"/>
            <a:ext cx="6480720" cy="620688"/>
          </a:xfrm>
        </p:spPr>
        <p:txBody>
          <a:bodyPr/>
          <a:lstStyle/>
          <a:p>
            <a:r>
              <a:rPr lang="zh-CN" altLang="en-US" dirty="0"/>
              <a:t>使用伺服阀的节流调速回路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B48B63-DECC-4069-9BA1-3A339F100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19" y="764704"/>
                <a:ext cx="5280545" cy="5761247"/>
              </a:xfrm>
            </p:spPr>
            <p:txBody>
              <a:bodyPr/>
              <a:lstStyle/>
              <a:p>
                <a:r>
                  <a:rPr lang="zh-CN" altLang="en-US" dirty="0"/>
                  <a:t>进口节流和出口节流同时进行</a:t>
                </a:r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流量连续方程：</a:t>
                </a:r>
                <a:endParaRPr lang="en-US" altLang="zh-CN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机械特性表达式：</a:t>
                </a:r>
                <a:endParaRPr lang="en-US" altLang="zh-CN" dirty="0"/>
              </a:p>
              <a:p>
                <a:pPr marL="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写成量纲为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时：</a:t>
                </a:r>
                <a:endParaRPr lang="en-US" altLang="zh-CN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𝑠𝑚𝑎𝑥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lit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/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𝑠𝑚𝑎𝑥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B48B63-DECC-4069-9BA1-3A339F100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19" y="764704"/>
                <a:ext cx="5280545" cy="5761247"/>
              </a:xfrm>
              <a:blipFill>
                <a:blip r:embed="rId3"/>
                <a:stretch>
                  <a:fillRect l="-1501" t="-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DF0551-9E8F-4AE7-B470-8856949B2538}"/>
              </a:ext>
            </a:extLst>
          </p:cNvPr>
          <p:cNvSpPr txBox="1">
            <a:spLocks/>
          </p:cNvSpPr>
          <p:nvPr/>
        </p:nvSpPr>
        <p:spPr bwMode="auto">
          <a:xfrm>
            <a:off x="5408624" y="6444268"/>
            <a:ext cx="372351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8-5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使用伺服阀的节流调速回路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C38A38E-3526-4349-B5D6-89C243AB0C3C}"/>
                  </a:ext>
                </a:extLst>
              </p:cNvPr>
              <p:cNvSpPr/>
              <p:nvPr/>
            </p:nvSpPr>
            <p:spPr>
              <a:xfrm>
                <a:off x="7614863" y="3463835"/>
                <a:ext cx="1529137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伺服阀开度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C38A38E-3526-4349-B5D6-89C243AB0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863" y="3463835"/>
                <a:ext cx="1529137" cy="362984"/>
              </a:xfrm>
              <a:prstGeom prst="rect">
                <a:avLst/>
              </a:prstGeom>
              <a:blipFill>
                <a:blip r:embed="rId4"/>
                <a:stretch>
                  <a:fillRect r="-398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49D24B-D1C3-43B7-A220-05B22857ED9F}"/>
                  </a:ext>
                </a:extLst>
              </p:cNvPr>
              <p:cNvSpPr/>
              <p:nvPr/>
            </p:nvSpPr>
            <p:spPr>
              <a:xfrm>
                <a:off x="7469508" y="3834249"/>
                <a:ext cx="16626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阀口周向长度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49D24B-D1C3-43B7-A220-05B22857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508" y="3834249"/>
                <a:ext cx="1662635" cy="362984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CEC568-CB4B-4534-8A84-D93997864F20}"/>
                  </a:ext>
                </a:extLst>
              </p:cNvPr>
              <p:cNvSpPr/>
              <p:nvPr/>
            </p:nvSpPr>
            <p:spPr>
              <a:xfrm>
                <a:off x="7446239" y="4248994"/>
                <a:ext cx="16332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滑阀流量系数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CEC568-CB4B-4534-8A84-D93997864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239" y="4248994"/>
                <a:ext cx="1633268" cy="307777"/>
              </a:xfrm>
              <a:prstGeom prst="rect">
                <a:avLst/>
              </a:prstGeom>
              <a:blipFill>
                <a:blip r:embed="rId6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135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BD0C5-1F49-4EB6-AE3C-D729FCAC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B31FC4-6D96-49B0-82A5-398D26E38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84947" y="1225422"/>
            <a:ext cx="6192688" cy="537970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71FAF5-BAAD-48F2-89AB-FC190F65DEC6}"/>
              </a:ext>
            </a:extLst>
          </p:cNvPr>
          <p:cNvSpPr txBox="1">
            <a:spLocks/>
          </p:cNvSpPr>
          <p:nvPr/>
        </p:nvSpPr>
        <p:spPr bwMode="auto">
          <a:xfrm>
            <a:off x="257254" y="5853449"/>
            <a:ext cx="3234625" cy="6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150" indent="0">
              <a:buNone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下半图执行元件向左移动的工况为伺服阀回路特有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94C5D7-AD4D-44B4-A240-1C73FAA5B455}"/>
              </a:ext>
            </a:extLst>
          </p:cNvPr>
          <p:cNvSpPr txBox="1">
            <a:spLocks/>
          </p:cNvSpPr>
          <p:nvPr/>
        </p:nvSpPr>
        <p:spPr bwMode="auto">
          <a:xfrm>
            <a:off x="144116" y="764706"/>
            <a:ext cx="889238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"/>
              <a:defRPr 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42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dirty="0"/>
              <a:t>使用伺服阀的节流调速回路的机械特性曲线类似下图</a:t>
            </a:r>
            <a:endParaRPr lang="en-US" altLang="zh-C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3E1B9B-2156-4AFD-967A-A31D681F9E32}"/>
              </a:ext>
            </a:extLst>
          </p:cNvPr>
          <p:cNvSpPr txBox="1">
            <a:spLocks/>
          </p:cNvSpPr>
          <p:nvPr/>
        </p:nvSpPr>
        <p:spPr bwMode="auto">
          <a:xfrm>
            <a:off x="2942637" y="6444075"/>
            <a:ext cx="4539952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6-44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零开口伺服阀的“流量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压力”特性曲线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AFF2843-8583-4B7C-A16A-58819D26AB4B}"/>
              </a:ext>
            </a:extLst>
          </p:cNvPr>
          <p:cNvSpPr/>
          <p:nvPr/>
        </p:nvSpPr>
        <p:spPr>
          <a:xfrm>
            <a:off x="2555776" y="2996952"/>
            <a:ext cx="3672409" cy="3096342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B6CDDE7-A4A1-477E-B04C-0BDB1677363E}"/>
              </a:ext>
            </a:extLst>
          </p:cNvPr>
          <p:cNvCxnSpPr>
            <a:cxnSpLocks/>
          </p:cNvCxnSpPr>
          <p:nvPr/>
        </p:nvCxnSpPr>
        <p:spPr>
          <a:xfrm flipV="1">
            <a:off x="2195736" y="5301208"/>
            <a:ext cx="576064" cy="552241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3030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7667C-5814-4085-9E61-3B93819CA5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65531" y="1484784"/>
            <a:ext cx="3675427" cy="496855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9F6DE9-8BA9-443E-9B7D-E24BCAD9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44" y="0"/>
            <a:ext cx="6480720" cy="620688"/>
          </a:xfrm>
        </p:spPr>
        <p:txBody>
          <a:bodyPr/>
          <a:lstStyle/>
          <a:p>
            <a:r>
              <a:rPr lang="zh-CN" altLang="en-US" dirty="0"/>
              <a:t>使用伺服阀的节流调速回路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DF0551-9E8F-4AE7-B470-8856949B2538}"/>
              </a:ext>
            </a:extLst>
          </p:cNvPr>
          <p:cNvSpPr txBox="1">
            <a:spLocks/>
          </p:cNvSpPr>
          <p:nvPr/>
        </p:nvSpPr>
        <p:spPr bwMode="auto">
          <a:xfrm>
            <a:off x="5408624" y="6525951"/>
            <a:ext cx="372351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8-5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使用伺服阀的节流调速回路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60557E1-6225-41C1-948D-62F89599D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593691"/>
              </p:ext>
            </p:extLst>
          </p:nvPr>
        </p:nvGraphicFramePr>
        <p:xfrm>
          <a:off x="107504" y="1196752"/>
          <a:ext cx="5091170" cy="41764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57365">
                  <a:extLst>
                    <a:ext uri="{9D8B030D-6E8A-4147-A177-3AD203B41FA5}">
                      <a16:colId xmlns:a16="http://schemas.microsoft.com/office/drawing/2014/main" val="3657877778"/>
                    </a:ext>
                  </a:extLst>
                </a:gridCol>
                <a:gridCol w="2272092">
                  <a:extLst>
                    <a:ext uri="{9D8B030D-6E8A-4147-A177-3AD203B41FA5}">
                      <a16:colId xmlns:a16="http://schemas.microsoft.com/office/drawing/2014/main" val="1679329397"/>
                    </a:ext>
                  </a:extLst>
                </a:gridCol>
                <a:gridCol w="2061713">
                  <a:extLst>
                    <a:ext uri="{9D8B030D-6E8A-4147-A177-3AD203B41FA5}">
                      <a16:colId xmlns:a16="http://schemas.microsoft.com/office/drawing/2014/main" val="3658373084"/>
                    </a:ext>
                  </a:extLst>
                </a:gridCol>
              </a:tblGrid>
              <a:tr h="136108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使用节流阀的定压式节流调速回路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使用比例阀、伺服阀或数字阀的定压式节流调速回路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726746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优点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结构简单、价格低廉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性能、效率较好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363486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缺点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效率较低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成本较高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608187"/>
                  </a:ext>
                </a:extLst>
              </a:tr>
              <a:tr h="870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适用场合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负载变化不大、低速、小功率的场合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自动控制或远距离控制的场合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42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237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9A06E-305A-4EFD-99C7-4D336C4A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变压式节流调速回路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A0E53-CF19-495B-926A-9B70FFA7E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103808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组成：定量泵并联安全阀，节流阀并联在分支油路上（又称旁路节流调速回路）</a:t>
            </a:r>
            <a:endParaRPr lang="en-US" altLang="zh-CN" sz="2000" dirty="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E419939D-E805-4C56-9F10-19AD0D90163C}"/>
              </a:ext>
            </a:extLst>
          </p:cNvPr>
          <p:cNvSpPr txBox="1">
            <a:spLocks/>
          </p:cNvSpPr>
          <p:nvPr/>
        </p:nvSpPr>
        <p:spPr bwMode="auto">
          <a:xfrm>
            <a:off x="2915816" y="6514531"/>
            <a:ext cx="2925124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8-6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变压式节流调速回路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163EE56-4819-4537-BB0C-B27DBED3F2CB}"/>
                  </a:ext>
                </a:extLst>
              </p:cNvPr>
              <p:cNvSpPr txBox="1"/>
              <p:nvPr/>
            </p:nvSpPr>
            <p:spPr>
              <a:xfrm>
                <a:off x="303823" y="4811847"/>
                <a:ext cx="2006382" cy="844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163EE56-4819-4537-BB0C-B27DBED3F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23" y="4811847"/>
                <a:ext cx="2006382" cy="844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EEBB9231-BFFE-4917-9E9E-2CF69692B888}"/>
                  </a:ext>
                </a:extLst>
              </p:cNvPr>
              <p:cNvSpPr txBox="1"/>
              <p:nvPr/>
            </p:nvSpPr>
            <p:spPr>
              <a:xfrm>
                <a:off x="6228184" y="3558887"/>
                <a:ext cx="1965538" cy="4901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EEBB9231-BFFE-4917-9E9E-2CF69692B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3558887"/>
                <a:ext cx="1965538" cy="490199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9449EA92-D920-4428-860D-435C275AC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290" y="1237424"/>
            <a:ext cx="4003110" cy="5369811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F39F58B8-5806-4B3F-A3B4-4DEC9E23195A}"/>
              </a:ext>
            </a:extLst>
          </p:cNvPr>
          <p:cNvSpPr/>
          <p:nvPr/>
        </p:nvSpPr>
        <p:spPr>
          <a:xfrm>
            <a:off x="5625079" y="4704870"/>
            <a:ext cx="2954655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安全阀只在回路过载时打开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813ADD1-A592-45A2-8BBC-C5A75A9FEF05}"/>
              </a:ext>
            </a:extLst>
          </p:cNvPr>
          <p:cNvSpPr/>
          <p:nvPr/>
        </p:nvSpPr>
        <p:spPr>
          <a:xfrm>
            <a:off x="5381432" y="3082894"/>
            <a:ext cx="3762568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节流阀间接控制进入液压缸的流量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532C51B-D87C-42A4-AEEE-4515F2F08E87}"/>
              </a:ext>
            </a:extLst>
          </p:cNvPr>
          <p:cNvSpPr/>
          <p:nvPr/>
        </p:nvSpPr>
        <p:spPr>
          <a:xfrm>
            <a:off x="153825" y="4261992"/>
            <a:ext cx="2596539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泵工作压力随负载变化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8594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9A06E-305A-4EFD-99C7-4D336C4A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05309CC-7265-480F-B696-9EA05420CBBD}"/>
                  </a:ext>
                </a:extLst>
              </p:cNvPr>
              <p:cNvSpPr txBox="1"/>
              <p:nvPr/>
            </p:nvSpPr>
            <p:spPr>
              <a:xfrm>
                <a:off x="267722" y="908720"/>
                <a:ext cx="5251482" cy="115082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变压下液压泵的流量损失：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05309CC-7265-480F-B696-9EA05420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22" y="908720"/>
                <a:ext cx="5251482" cy="1150828"/>
              </a:xfrm>
              <a:prstGeom prst="rect">
                <a:avLst/>
              </a:prstGeom>
              <a:blipFill>
                <a:blip r:embed="rId2"/>
                <a:stretch>
                  <a:fillRect l="-1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17BFEAC-62A2-4748-8D80-CD3A16AD97E6}"/>
                  </a:ext>
                </a:extLst>
              </p:cNvPr>
              <p:cNvSpPr txBox="1"/>
              <p:nvPr/>
            </p:nvSpPr>
            <p:spPr>
              <a:xfrm>
                <a:off x="267722" y="4113265"/>
                <a:ext cx="5251482" cy="183601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液压缸的工作速度：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𝑣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𝜙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𝐹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𝜙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17BFEAC-62A2-4748-8D80-CD3A16AD9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22" y="4113265"/>
                <a:ext cx="5251482" cy="1836015"/>
              </a:xfrm>
              <a:prstGeom prst="rect">
                <a:avLst/>
              </a:prstGeom>
              <a:blipFill>
                <a:blip r:embed="rId3"/>
                <a:stretch>
                  <a:fillRect l="-1045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07D6A8-AD30-4F70-97DA-DEBA46B0FC28}"/>
                  </a:ext>
                </a:extLst>
              </p:cNvPr>
              <p:cNvSpPr/>
              <p:nvPr/>
            </p:nvSpPr>
            <p:spPr>
              <a:xfrm>
                <a:off x="256792" y="2376791"/>
                <a:ext cx="4572000" cy="128618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式中</a:t>
                </a: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——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液压泵的集合流量；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——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液压泵的泄漏系数；</a:t>
                </a:r>
                <a:endParaRPr lang="en-US" altLang="zh-CN" sz="16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sz="16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其余符号意义同前。</a:t>
                </a: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07D6A8-AD30-4F70-97DA-DEBA46B0F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2" y="2376791"/>
                <a:ext cx="4572000" cy="1286186"/>
              </a:xfrm>
              <a:prstGeom prst="rect">
                <a:avLst/>
              </a:prstGeom>
              <a:blipFill>
                <a:blip r:embed="rId4"/>
                <a:stretch>
                  <a:fillRect l="-667" b="-1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>
            <a:extLst>
              <a:ext uri="{FF2B5EF4-FFF2-40B4-BE49-F238E27FC236}">
                <a16:creationId xmlns:a16="http://schemas.microsoft.com/office/drawing/2014/main" id="{0952EA34-9BD4-49E4-BFB4-6BEA3A39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726012"/>
            <a:ext cx="4062662" cy="58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9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C5E79-46DC-47BE-BEEA-A05F569D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887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122914-2111-41BF-B600-29D422E7B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062" y="1528808"/>
            <a:ext cx="6218124" cy="44016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E56F70-3F31-4367-8D87-A9A71F9138DF}"/>
              </a:ext>
            </a:extLst>
          </p:cNvPr>
          <p:cNvSpPr txBox="1">
            <a:spLocks/>
          </p:cNvSpPr>
          <p:nvPr/>
        </p:nvSpPr>
        <p:spPr bwMode="auto">
          <a:xfrm>
            <a:off x="1610960" y="6180793"/>
            <a:ext cx="4781726" cy="35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8-7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旁路节流调速回路的机械特性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73E0E3-ED4D-4C34-9F1E-B0B069842141}"/>
              </a:ext>
            </a:extLst>
          </p:cNvPr>
          <p:cNvSpPr/>
          <p:nvPr/>
        </p:nvSpPr>
        <p:spPr>
          <a:xfrm>
            <a:off x="4295846" y="3503736"/>
            <a:ext cx="2117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速度刚性比定压式回路“软”得多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538403-3697-4C25-8AED-C8B7567CD6C2}"/>
              </a:ext>
            </a:extLst>
          </p:cNvPr>
          <p:cNvCxnSpPr>
            <a:cxnSpLocks/>
          </p:cNvCxnSpPr>
          <p:nvPr/>
        </p:nvCxnSpPr>
        <p:spPr>
          <a:xfrm flipH="1">
            <a:off x="2193114" y="2636436"/>
            <a:ext cx="1" cy="1487874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FD3C4D2-C75D-4239-9E62-4572B8BA425D}"/>
              </a:ext>
            </a:extLst>
          </p:cNvPr>
          <p:cNvSpPr/>
          <p:nvPr/>
        </p:nvSpPr>
        <p:spPr>
          <a:xfrm>
            <a:off x="2397566" y="5686086"/>
            <a:ext cx="3266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在低速下的承载能力很差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6D6BBCE-3456-43C6-A938-B039E5592C7F}"/>
              </a:ext>
            </a:extLst>
          </p:cNvPr>
          <p:cNvSpPr/>
          <p:nvPr/>
        </p:nvSpPr>
        <p:spPr>
          <a:xfrm>
            <a:off x="3286845" y="5054452"/>
            <a:ext cx="743936" cy="638912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5C009E-A626-4DD3-8260-039FDB16AF91}"/>
              </a:ext>
            </a:extLst>
          </p:cNvPr>
          <p:cNvGrpSpPr/>
          <p:nvPr/>
        </p:nvGrpSpPr>
        <p:grpSpPr>
          <a:xfrm>
            <a:off x="44090" y="2739160"/>
            <a:ext cx="1921870" cy="1087741"/>
            <a:chOff x="19620" y="2532956"/>
            <a:chExt cx="1921870" cy="108774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8802794-C7C6-41A9-8DF0-4686B809E367}"/>
                </a:ext>
              </a:extLst>
            </p:cNvPr>
            <p:cNvSpPr/>
            <p:nvPr/>
          </p:nvSpPr>
          <p:spPr>
            <a:xfrm>
              <a:off x="19620" y="2532956"/>
              <a:ext cx="17991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通流截面积越大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A957428-653D-4B50-B654-F249FE3CF4F3}"/>
                </a:ext>
              </a:extLst>
            </p:cNvPr>
            <p:cNvSpPr/>
            <p:nvPr/>
          </p:nvSpPr>
          <p:spPr>
            <a:xfrm>
              <a:off x="250451" y="3251365"/>
              <a:ext cx="16910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最大承载越小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23640C-AE8B-47D9-B637-1C61BFF078C3}"/>
                </a:ext>
              </a:extLst>
            </p:cNvPr>
            <p:cNvSpPr/>
            <p:nvPr/>
          </p:nvSpPr>
          <p:spPr>
            <a:xfrm>
              <a:off x="250453" y="2882033"/>
              <a:ext cx="1691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活塞速度越小</a:t>
              </a:r>
              <a:endParaRPr lang="zh-CN" altLang="en-US" dirty="0"/>
            </a:p>
          </p:txBody>
        </p: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F9F414-298D-41FE-9A93-63279585A1EE}"/>
              </a:ext>
            </a:extLst>
          </p:cNvPr>
          <p:cNvCxnSpPr>
            <a:cxnSpLocks/>
          </p:cNvCxnSpPr>
          <p:nvPr/>
        </p:nvCxnSpPr>
        <p:spPr>
          <a:xfrm flipH="1">
            <a:off x="4204380" y="4124310"/>
            <a:ext cx="407468" cy="369332"/>
          </a:xfrm>
          <a:prstGeom prst="straightConnector1">
            <a:avLst/>
          </a:prstGeom>
          <a:ln w="127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4BA6B6F1-9417-4DA4-9DE6-063CD6E0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7582" y="0"/>
            <a:ext cx="2423334" cy="350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1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DB831-CC1B-4DED-B912-B6C146BEAA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6651" y="2512474"/>
            <a:ext cx="5089955" cy="40509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F124B3-5E80-4C25-A30F-566EB6A2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757CED-21DB-4028-B0B0-21EF8947A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5157" y="735565"/>
                <a:ext cx="8640960" cy="1811750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旁路节流调速回路的速度刚性：</a:t>
                </a:r>
                <a:endParaRPr lang="en-US" altLang="zh-CN" dirty="0"/>
              </a:p>
              <a:p>
                <a:pPr marL="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757CED-21DB-4028-B0B0-21EF8947A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157" y="735565"/>
                <a:ext cx="8640960" cy="1811750"/>
              </a:xfrm>
              <a:blipFill>
                <a:blip r:embed="rId3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BA8177-02C2-456D-82DE-5D4975808176}"/>
              </a:ext>
            </a:extLst>
          </p:cNvPr>
          <p:cNvSpPr txBox="1">
            <a:spLocks/>
          </p:cNvSpPr>
          <p:nvPr/>
        </p:nvSpPr>
        <p:spPr bwMode="auto">
          <a:xfrm>
            <a:off x="2459413" y="6334643"/>
            <a:ext cx="4248472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8-7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旁路节流调速回路的机械特性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CC99C2-F60B-4585-8ED6-A3769037B432}"/>
              </a:ext>
            </a:extLst>
          </p:cNvPr>
          <p:cNvCxnSpPr>
            <a:cxnSpLocks/>
          </p:cNvCxnSpPr>
          <p:nvPr/>
        </p:nvCxnSpPr>
        <p:spPr>
          <a:xfrm>
            <a:off x="3779912" y="4931920"/>
            <a:ext cx="776859" cy="575688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DB22DDB-2789-411F-812E-3A1AB75AF4D8}"/>
              </a:ext>
            </a:extLst>
          </p:cNvPr>
          <p:cNvSpPr/>
          <p:nvPr/>
        </p:nvSpPr>
        <p:spPr>
          <a:xfrm>
            <a:off x="3812393" y="4598313"/>
            <a:ext cx="2863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负载越大，速度刚性越好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74F9481-C529-4928-9F23-47B8C314CC9D}"/>
              </a:ext>
            </a:extLst>
          </p:cNvPr>
          <p:cNvCxnSpPr>
            <a:cxnSpLocks/>
          </p:cNvCxnSpPr>
          <p:nvPr/>
        </p:nvCxnSpPr>
        <p:spPr>
          <a:xfrm flipV="1">
            <a:off x="2699792" y="3518493"/>
            <a:ext cx="0" cy="1449152"/>
          </a:xfrm>
          <a:prstGeom prst="straightConnector1">
            <a:avLst/>
          </a:prstGeom>
          <a:ln w="38100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4304EF9-259F-4931-80B7-BAA34380578F}"/>
              </a:ext>
            </a:extLst>
          </p:cNvPr>
          <p:cNvSpPr/>
          <p:nvPr/>
        </p:nvSpPr>
        <p:spPr>
          <a:xfrm>
            <a:off x="-12144" y="3645670"/>
            <a:ext cx="2646038" cy="1286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节流阀通流截面积越小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活塞工作速度越高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速度刚性越好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33E3ED-217B-4EA5-8FE3-894F459059A6}"/>
              </a:ext>
            </a:extLst>
          </p:cNvPr>
          <p:cNvSpPr/>
          <p:nvPr/>
        </p:nvSpPr>
        <p:spPr>
          <a:xfrm>
            <a:off x="5345973" y="9745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增大液压缸有效工作面积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7D3B0FE-CDAE-4206-A3A2-B89C1C991CF5}"/>
              </a:ext>
            </a:extLst>
          </p:cNvPr>
          <p:cNvSpPr/>
          <p:nvPr/>
        </p:nvSpPr>
        <p:spPr>
          <a:xfrm>
            <a:off x="4475637" y="1350392"/>
            <a:ext cx="412633" cy="520465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46DB518-DA2F-4DE8-9E05-273474534717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4827841" y="1193560"/>
            <a:ext cx="464239" cy="233052"/>
          </a:xfrm>
          <a:prstGeom prst="line">
            <a:avLst/>
          </a:prstGeom>
          <a:ln w="19050">
            <a:solidFill>
              <a:srgbClr val="3387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48478FE-A994-41C2-BF7A-D37DA1D48F5C}"/>
              </a:ext>
            </a:extLst>
          </p:cNvPr>
          <p:cNvSpPr/>
          <p:nvPr/>
        </p:nvSpPr>
        <p:spPr>
          <a:xfrm>
            <a:off x="577929" y="211587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减小节流阀指数</a:t>
            </a:r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1E1C677-6B08-4644-896C-602CE47539C6}"/>
              </a:ext>
            </a:extLst>
          </p:cNvPr>
          <p:cNvSpPr/>
          <p:nvPr/>
        </p:nvSpPr>
        <p:spPr>
          <a:xfrm>
            <a:off x="2746312" y="1914830"/>
            <a:ext cx="361174" cy="497441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80D2155-1E81-46C5-8395-0020CD8CA7CB}"/>
              </a:ext>
            </a:extLst>
          </p:cNvPr>
          <p:cNvCxnSpPr>
            <a:cxnSpLocks/>
          </p:cNvCxnSpPr>
          <p:nvPr/>
        </p:nvCxnSpPr>
        <p:spPr>
          <a:xfrm flipH="1">
            <a:off x="2350844" y="2175725"/>
            <a:ext cx="396601" cy="79275"/>
          </a:xfrm>
          <a:prstGeom prst="line">
            <a:avLst/>
          </a:prstGeom>
          <a:ln w="19050">
            <a:solidFill>
              <a:srgbClr val="3387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DE97ADD8-8010-4FBF-AE45-7B4A0712647E}"/>
              </a:ext>
            </a:extLst>
          </p:cNvPr>
          <p:cNvSpPr/>
          <p:nvPr/>
        </p:nvSpPr>
        <p:spPr>
          <a:xfrm>
            <a:off x="6707885" y="251247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减小液压泵泄漏系数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7A2E856-7EB3-4E30-A43F-08F10F999DD6}"/>
              </a:ext>
            </a:extLst>
          </p:cNvPr>
          <p:cNvSpPr/>
          <p:nvPr/>
        </p:nvSpPr>
        <p:spPr>
          <a:xfrm>
            <a:off x="5806309" y="1918611"/>
            <a:ext cx="361174" cy="520465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209CF50-7F02-4C56-BE5F-1E0750D1407D}"/>
              </a:ext>
            </a:extLst>
          </p:cNvPr>
          <p:cNvCxnSpPr>
            <a:cxnSpLocks/>
          </p:cNvCxnSpPr>
          <p:nvPr/>
        </p:nvCxnSpPr>
        <p:spPr>
          <a:xfrm>
            <a:off x="6013120" y="2439076"/>
            <a:ext cx="666476" cy="290397"/>
          </a:xfrm>
          <a:prstGeom prst="line">
            <a:avLst/>
          </a:prstGeom>
          <a:ln w="19050">
            <a:solidFill>
              <a:srgbClr val="3387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E8BBDE58-D32C-4D63-959D-2281624C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182" y="3112832"/>
            <a:ext cx="2262158" cy="327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82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11A764-BC35-49CB-B1E6-037D00BC31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762" y="788890"/>
            <a:ext cx="4833054" cy="54225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24A6978-053F-4812-92C4-9BADA61E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恒载功率特性</a:t>
            </a:r>
            <a:endParaRPr lang="en-US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0B3891-C6C0-4D94-82A4-4F4AE99F8F58}"/>
              </a:ext>
            </a:extLst>
          </p:cNvPr>
          <p:cNvSpPr txBox="1">
            <a:spLocks/>
          </p:cNvSpPr>
          <p:nvPr/>
        </p:nvSpPr>
        <p:spPr bwMode="auto">
          <a:xfrm>
            <a:off x="1507085" y="6381328"/>
            <a:ext cx="5184576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8-8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旁路节流调速回路在恒载下的功率特性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8329951-36B2-441B-BCAC-F26B82E32244}"/>
                  </a:ext>
                </a:extLst>
              </p:cNvPr>
              <p:cNvSpPr txBox="1"/>
              <p:nvPr/>
            </p:nvSpPr>
            <p:spPr>
              <a:xfrm>
                <a:off x="5008878" y="4070163"/>
                <a:ext cx="38587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有效功率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线性增大：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8329951-36B2-441B-BCAC-F26B82E3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878" y="4070163"/>
                <a:ext cx="3858749" cy="369332"/>
              </a:xfrm>
              <a:prstGeom prst="rect">
                <a:avLst/>
              </a:prstGeom>
              <a:blipFill>
                <a:blip r:embed="rId3"/>
                <a:stretch>
                  <a:fillRect l="-1422" t="-13333" r="-316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DACB47-ECB4-4647-AAFE-817347561BFD}"/>
                  </a:ext>
                </a:extLst>
              </p:cNvPr>
              <p:cNvSpPr txBox="1"/>
              <p:nvPr/>
            </p:nvSpPr>
            <p:spPr>
              <a:xfrm>
                <a:off x="84954" y="1980813"/>
                <a:ext cx="43698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节流功率损失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ΔP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线性增大：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DACB47-ECB4-4647-AAFE-817347561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4" y="1980813"/>
                <a:ext cx="4369851" cy="369332"/>
              </a:xfrm>
              <a:prstGeom prst="rect">
                <a:avLst/>
              </a:prstGeom>
              <a:blipFill>
                <a:blip r:embed="rId4"/>
                <a:stretch>
                  <a:fillRect l="-1255" t="-13115" r="-139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69BB99E-3E7C-4ABF-8C74-63A99CB4502C}"/>
              </a:ext>
            </a:extLst>
          </p:cNvPr>
          <p:cNvSpPr txBox="1"/>
          <p:nvPr/>
        </p:nvSpPr>
        <p:spPr>
          <a:xfrm>
            <a:off x="133583" y="425909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一般无溢流功率损失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1E90AF-18F3-4F2A-916C-CAC2F595483B}"/>
                  </a:ext>
                </a:extLst>
              </p:cNvPr>
              <p:cNvSpPr txBox="1"/>
              <p:nvPr/>
            </p:nvSpPr>
            <p:spPr>
              <a:xfrm>
                <a:off x="6033563" y="4571422"/>
                <a:ext cx="11385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1E90AF-18F3-4F2A-916C-CAC2F5954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563" y="4571422"/>
                <a:ext cx="1138517" cy="307777"/>
              </a:xfrm>
              <a:prstGeom prst="rect">
                <a:avLst/>
              </a:prstGeom>
              <a:blipFill>
                <a:blip r:embed="rId5"/>
                <a:stretch>
                  <a:fillRect l="-4813" r="-1604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6E4B25-6B0F-4040-94CD-5F137A6B6A56}"/>
                  </a:ext>
                </a:extLst>
              </p:cNvPr>
              <p:cNvSpPr txBox="1"/>
              <p:nvPr/>
            </p:nvSpPr>
            <p:spPr>
              <a:xfrm>
                <a:off x="643311" y="2533763"/>
                <a:ext cx="14938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6E4B25-6B0F-4040-94CD-5F137A6B6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1" y="2533763"/>
                <a:ext cx="1493807" cy="307777"/>
              </a:xfrm>
              <a:prstGeom prst="rect">
                <a:avLst/>
              </a:prstGeom>
              <a:blipFill>
                <a:blip r:embed="rId6"/>
                <a:stretch>
                  <a:fillRect l="-3673" r="-1224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95962F49-2740-46C7-909D-4A1126661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661" y="341626"/>
            <a:ext cx="2423334" cy="350373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ABABAD3-65ED-41C3-9905-0D1ACE00FB60}"/>
              </a:ext>
            </a:extLst>
          </p:cNvPr>
          <p:cNvSpPr txBox="1"/>
          <p:nvPr/>
        </p:nvSpPr>
        <p:spPr>
          <a:xfrm>
            <a:off x="293532" y="111608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输入功率不变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18755C1-D2A3-47ED-8DE8-3D01B2CA05DA}"/>
              </a:ext>
            </a:extLst>
          </p:cNvPr>
          <p:cNvCxnSpPr>
            <a:cxnSpLocks/>
          </p:cNvCxnSpPr>
          <p:nvPr/>
        </p:nvCxnSpPr>
        <p:spPr>
          <a:xfrm>
            <a:off x="3536570" y="2350145"/>
            <a:ext cx="675390" cy="286767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B075B61-F557-4441-8B10-B82D98B98A18}"/>
              </a:ext>
            </a:extLst>
          </p:cNvPr>
          <p:cNvCxnSpPr>
            <a:cxnSpLocks/>
          </p:cNvCxnSpPr>
          <p:nvPr/>
        </p:nvCxnSpPr>
        <p:spPr>
          <a:xfrm flipH="1">
            <a:off x="4788024" y="4439495"/>
            <a:ext cx="792088" cy="377858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15DD7AD-2A1F-480D-BAD4-00802528D567}"/>
              </a:ext>
            </a:extLst>
          </p:cNvPr>
          <p:cNvCxnSpPr>
            <a:cxnSpLocks/>
          </p:cNvCxnSpPr>
          <p:nvPr/>
        </p:nvCxnSpPr>
        <p:spPr>
          <a:xfrm>
            <a:off x="1507085" y="1485416"/>
            <a:ext cx="759099" cy="287400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254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A6978-053F-4812-92C4-9BADA61E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变载功率特性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39DC81-2D3D-4D68-9B44-C2B4D494E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992" y="927592"/>
            <a:ext cx="7056784" cy="516940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39346F-DE33-4DCC-B92F-742789C42441}"/>
              </a:ext>
            </a:extLst>
          </p:cNvPr>
          <p:cNvSpPr txBox="1">
            <a:spLocks/>
          </p:cNvSpPr>
          <p:nvPr/>
        </p:nvSpPr>
        <p:spPr bwMode="auto">
          <a:xfrm>
            <a:off x="1203040" y="6189492"/>
            <a:ext cx="5616624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8-9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旁路节流调速回路在变载下的功率特性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4D949-F190-4D36-B217-DF6383A98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096" y="4209879"/>
            <a:ext cx="2664296" cy="620688"/>
          </a:xfrm>
        </p:spPr>
        <p:txBody>
          <a:bodyPr/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1800" dirty="0"/>
              <a:t>输出功率存在极值</a:t>
            </a:r>
            <a:endParaRPr lang="en-US" altLang="zh-CN" sz="18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438FE37-A7FF-4956-BE86-926B843D213A}"/>
              </a:ext>
            </a:extLst>
          </p:cNvPr>
          <p:cNvSpPr/>
          <p:nvPr/>
        </p:nvSpPr>
        <p:spPr>
          <a:xfrm>
            <a:off x="2643200" y="4468446"/>
            <a:ext cx="1728192" cy="760754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2E7F95A-F3CA-4435-8AE7-0054EFDAE630}"/>
              </a:ext>
            </a:extLst>
          </p:cNvPr>
          <p:cNvCxnSpPr>
            <a:cxnSpLocks/>
          </p:cNvCxnSpPr>
          <p:nvPr/>
        </p:nvCxnSpPr>
        <p:spPr>
          <a:xfrm>
            <a:off x="2067136" y="4553744"/>
            <a:ext cx="576064" cy="127787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7D43E1B-C980-4C5B-9E7C-A68867E864E5}"/>
              </a:ext>
            </a:extLst>
          </p:cNvPr>
          <p:cNvSpPr txBox="1"/>
          <p:nvPr/>
        </p:nvSpPr>
        <p:spPr>
          <a:xfrm>
            <a:off x="1635088" y="994718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负载增加，输入功率增加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477161-DC01-4BC0-B833-B504416234BD}"/>
              </a:ext>
            </a:extLst>
          </p:cNvPr>
          <p:cNvSpPr txBox="1"/>
          <p:nvPr/>
        </p:nvSpPr>
        <p:spPr>
          <a:xfrm>
            <a:off x="1635088" y="174833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泵流量有泄漏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6DA9AE-C6F7-409A-B097-BCDBE5DA8AB6}"/>
              </a:ext>
            </a:extLst>
          </p:cNvPr>
          <p:cNvSpPr txBox="1"/>
          <p:nvPr/>
        </p:nvSpPr>
        <p:spPr>
          <a:xfrm>
            <a:off x="5075695" y="27809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旁路流量增加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F42B07-1749-4568-BA48-DB611A1E47C3}"/>
              </a:ext>
            </a:extLst>
          </p:cNvPr>
          <p:cNvSpPr txBox="1"/>
          <p:nvPr/>
        </p:nvSpPr>
        <p:spPr>
          <a:xfrm>
            <a:off x="4947456" y="420987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液压缸流量减小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9771DEA-6050-4254-B136-20C980608E07}"/>
              </a:ext>
            </a:extLst>
          </p:cNvPr>
          <p:cNvCxnSpPr>
            <a:cxnSpLocks/>
          </p:cNvCxnSpPr>
          <p:nvPr/>
        </p:nvCxnSpPr>
        <p:spPr>
          <a:xfrm>
            <a:off x="2643200" y="2198280"/>
            <a:ext cx="576064" cy="127787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6B791CF-8438-4A60-9AA0-05F000D2722B}"/>
              </a:ext>
            </a:extLst>
          </p:cNvPr>
          <p:cNvCxnSpPr>
            <a:cxnSpLocks/>
          </p:cNvCxnSpPr>
          <p:nvPr/>
        </p:nvCxnSpPr>
        <p:spPr>
          <a:xfrm>
            <a:off x="3435288" y="1467095"/>
            <a:ext cx="576064" cy="127787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7E9BE71-D495-48EE-A164-7753B50F6D43}"/>
              </a:ext>
            </a:extLst>
          </p:cNvPr>
          <p:cNvCxnSpPr>
            <a:cxnSpLocks/>
          </p:cNvCxnSpPr>
          <p:nvPr/>
        </p:nvCxnSpPr>
        <p:spPr>
          <a:xfrm flipH="1">
            <a:off x="4731432" y="3085198"/>
            <a:ext cx="344264" cy="280835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7D33290-B375-452B-AE27-1CE239E029E8}"/>
              </a:ext>
            </a:extLst>
          </p:cNvPr>
          <p:cNvCxnSpPr>
            <a:cxnSpLocks/>
          </p:cNvCxnSpPr>
          <p:nvPr/>
        </p:nvCxnSpPr>
        <p:spPr>
          <a:xfrm flipH="1">
            <a:off x="5307496" y="4609989"/>
            <a:ext cx="360040" cy="238834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2842F89A-8338-4ACB-BEFE-3BF2EDDDA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74" y="8557"/>
            <a:ext cx="2423334" cy="350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液压调速回路概述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DED0A-F38B-4992-9AE5-791F1F05C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173143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调速回路主要功能：传递动力（功率）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调速回路的控制：事先调整、工作过程中自动调节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调速回路的分类：节流调速回路、容积调速回路、容积节流调速回路</a:t>
            </a:r>
            <a:endParaRPr lang="en-US" altLang="zh-CN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6C75C6-5A7B-48A2-843E-9CB2408508D0}"/>
              </a:ext>
            </a:extLst>
          </p:cNvPr>
          <p:cNvGrpSpPr/>
          <p:nvPr/>
        </p:nvGrpSpPr>
        <p:grpSpPr>
          <a:xfrm>
            <a:off x="126296" y="2496139"/>
            <a:ext cx="8946488" cy="4202331"/>
            <a:chOff x="145088" y="3059668"/>
            <a:chExt cx="7733379" cy="356321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D8B183BA-D66A-4634-8D51-A2C5C5448276}"/>
                </a:ext>
              </a:extLst>
            </p:cNvPr>
            <p:cNvGrpSpPr/>
            <p:nvPr/>
          </p:nvGrpSpPr>
          <p:grpSpPr>
            <a:xfrm>
              <a:off x="543000" y="3429000"/>
              <a:ext cx="4896544" cy="2638599"/>
              <a:chOff x="467544" y="3429000"/>
              <a:chExt cx="5612370" cy="3024336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605266D-E020-4045-AF17-9B593CED1FBA}"/>
                  </a:ext>
                </a:extLst>
              </p:cNvPr>
              <p:cNvSpPr/>
              <p:nvPr/>
            </p:nvSpPr>
            <p:spPr>
              <a:xfrm>
                <a:off x="683568" y="3429000"/>
                <a:ext cx="1512168" cy="3024336"/>
              </a:xfrm>
              <a:prstGeom prst="rect">
                <a:avLst/>
              </a:prstGeom>
              <a:solidFill>
                <a:srgbClr val="FF71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FFEAB37-3A32-42E1-A6DB-899BC4B048A9}"/>
                  </a:ext>
                </a:extLst>
              </p:cNvPr>
              <p:cNvSpPr/>
              <p:nvPr/>
            </p:nvSpPr>
            <p:spPr>
              <a:xfrm>
                <a:off x="2555776" y="3429000"/>
                <a:ext cx="1512168" cy="3024336"/>
              </a:xfrm>
              <a:prstGeom prst="rect">
                <a:avLst/>
              </a:prstGeom>
              <a:solidFill>
                <a:srgbClr val="71AF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8DD462D-9416-490D-A0E8-9EC6EFBA8F44}"/>
                  </a:ext>
                </a:extLst>
              </p:cNvPr>
              <p:cNvSpPr/>
              <p:nvPr/>
            </p:nvSpPr>
            <p:spPr>
              <a:xfrm>
                <a:off x="4427984" y="3429000"/>
                <a:ext cx="1512168" cy="3024336"/>
              </a:xfrm>
              <a:prstGeom prst="rect">
                <a:avLst/>
              </a:prstGeom>
              <a:solidFill>
                <a:srgbClr val="6BD36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2" name="直接箭头连接符 11">
                <a:extLst>
                  <a:ext uri="{FF2B5EF4-FFF2-40B4-BE49-F238E27FC236}">
                    <a16:creationId xmlns:a16="http://schemas.microsoft.com/office/drawing/2014/main" id="{909CDEAD-E335-4EEA-8C28-89BC3D2E5725}"/>
                  </a:ext>
                </a:extLst>
              </p:cNvPr>
              <p:cNvCxnSpPr/>
              <p:nvPr/>
            </p:nvCxnSpPr>
            <p:spPr>
              <a:xfrm flipV="1">
                <a:off x="1016857" y="4740481"/>
                <a:ext cx="712596" cy="10081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04FE8CC4-EC11-47A1-9FF7-693BD45F6FD2}"/>
                  </a:ext>
                </a:extLst>
              </p:cNvPr>
              <p:cNvGrpSpPr/>
              <p:nvPr/>
            </p:nvGrpSpPr>
            <p:grpSpPr>
              <a:xfrm>
                <a:off x="467544" y="4859665"/>
                <a:ext cx="1383121" cy="769747"/>
                <a:chOff x="556731" y="4859665"/>
                <a:chExt cx="1643549" cy="914683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653ECE87-0923-4E46-BF12-3ED1BBE5AC46}"/>
                    </a:ext>
                  </a:extLst>
                </p:cNvPr>
                <p:cNvSpPr/>
                <p:nvPr/>
              </p:nvSpPr>
              <p:spPr>
                <a:xfrm>
                  <a:off x="556731" y="5197084"/>
                  <a:ext cx="618787" cy="239843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  <p:grpSp>
              <p:nvGrpSpPr>
                <p:cNvPr id="31" name="组合 30">
                  <a:extLst>
                    <a:ext uri="{FF2B5EF4-FFF2-40B4-BE49-F238E27FC236}">
                      <a16:creationId xmlns:a16="http://schemas.microsoft.com/office/drawing/2014/main" id="{7239F325-2D79-4B15-90A0-BBF58ED1CF49}"/>
                    </a:ext>
                  </a:extLst>
                </p:cNvPr>
                <p:cNvGrpSpPr/>
                <p:nvPr/>
              </p:nvGrpSpPr>
              <p:grpSpPr>
                <a:xfrm>
                  <a:off x="1124151" y="4859666"/>
                  <a:ext cx="914684" cy="914682"/>
                  <a:chOff x="1475656" y="3911173"/>
                  <a:chExt cx="864096" cy="864096"/>
                </a:xfrm>
                <a:solidFill>
                  <a:schemeClr val="bg1"/>
                </a:solidFill>
              </p:grpSpPr>
              <p:sp>
                <p:nvSpPr>
                  <p:cNvPr id="33" name="椭圆 32">
                    <a:extLst>
                      <a:ext uri="{FF2B5EF4-FFF2-40B4-BE49-F238E27FC236}">
                        <a16:creationId xmlns:a16="http://schemas.microsoft.com/office/drawing/2014/main" id="{96918B42-9ABF-4E6C-AE56-8ADB3CD25722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grpFill/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34" name="等腰三角形 33">
                    <a:extLst>
                      <a:ext uri="{FF2B5EF4-FFF2-40B4-BE49-F238E27FC236}">
                        <a16:creationId xmlns:a16="http://schemas.microsoft.com/office/drawing/2014/main" id="{69C2F3C7-A3DB-4FEA-80B6-88EDBB7AFBF3}"/>
                      </a:ext>
                    </a:extLst>
                  </p:cNvPr>
                  <p:cNvSpPr/>
                  <p:nvPr/>
                </p:nvSpPr>
                <p:spPr>
                  <a:xfrm>
                    <a:off x="1765075" y="3922351"/>
                    <a:ext cx="285259" cy="223557"/>
                  </a:xfrm>
                  <a:prstGeom prst="triangle">
                    <a:avLst/>
                  </a:prstGeom>
                  <a:solidFill>
                    <a:schemeClr val="tx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 w="285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  <p:sp>
              <p:nvSpPr>
                <p:cNvPr id="32" name="弧形 31">
                  <a:extLst>
                    <a:ext uri="{FF2B5EF4-FFF2-40B4-BE49-F238E27FC236}">
                      <a16:creationId xmlns:a16="http://schemas.microsoft.com/office/drawing/2014/main" id="{2D01D13E-A8F7-4383-B488-CCD4698768A6}"/>
                    </a:ext>
                  </a:extLst>
                </p:cNvPr>
                <p:cNvSpPr/>
                <p:nvPr/>
              </p:nvSpPr>
              <p:spPr>
                <a:xfrm>
                  <a:off x="1581493" y="4859665"/>
                  <a:ext cx="618787" cy="914683"/>
                </a:xfrm>
                <a:prstGeom prst="arc">
                  <a:avLst>
                    <a:gd name="adj1" fmla="val 17283902"/>
                    <a:gd name="adj2" fmla="val 4390572"/>
                  </a:avLst>
                </a:prstGeom>
                <a:ln w="38100">
                  <a:headEnd type="triangle" w="lg" len="lg"/>
                  <a:tailEnd type="none" w="lg" len="lg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4D9771E8-C1EB-4954-82A0-7A6A583487C9}"/>
                  </a:ext>
                </a:extLst>
              </p:cNvPr>
              <p:cNvSpPr/>
              <p:nvPr/>
            </p:nvSpPr>
            <p:spPr>
              <a:xfrm>
                <a:off x="1049812" y="5941391"/>
                <a:ext cx="560232" cy="254652"/>
              </a:xfrm>
              <a:custGeom>
                <a:avLst/>
                <a:gdLst>
                  <a:gd name="connsiteX0" fmla="*/ 0 w 798285"/>
                  <a:gd name="connsiteY0" fmla="*/ 0 h 362857"/>
                  <a:gd name="connsiteX1" fmla="*/ 0 w 798285"/>
                  <a:gd name="connsiteY1" fmla="*/ 362857 h 362857"/>
                  <a:gd name="connsiteX2" fmla="*/ 798285 w 798285"/>
                  <a:gd name="connsiteY2" fmla="*/ 362857 h 362857"/>
                  <a:gd name="connsiteX3" fmla="*/ 798285 w 798285"/>
                  <a:gd name="connsiteY3" fmla="*/ 0 h 36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285" h="362857">
                    <a:moveTo>
                      <a:pt x="0" y="0"/>
                    </a:moveTo>
                    <a:lnTo>
                      <a:pt x="0" y="362857"/>
                    </a:lnTo>
                    <a:lnTo>
                      <a:pt x="798285" y="362857"/>
                    </a:lnTo>
                    <a:lnTo>
                      <a:pt x="798285" y="0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38EA87E0-8EA2-4107-A5C9-D4880C74825F}"/>
                  </a:ext>
                </a:extLst>
              </p:cNvPr>
              <p:cNvCxnSpPr>
                <a:cxnSpLocks/>
                <a:stCxn id="33" idx="4"/>
              </p:cNvCxnSpPr>
              <p:nvPr/>
            </p:nvCxnSpPr>
            <p:spPr>
              <a:xfrm>
                <a:off x="1329928" y="5629412"/>
                <a:ext cx="0" cy="45668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箭头连接符 15">
                <a:extLst>
                  <a:ext uri="{FF2B5EF4-FFF2-40B4-BE49-F238E27FC236}">
                    <a16:creationId xmlns:a16="http://schemas.microsoft.com/office/drawing/2014/main" id="{BE1F603F-2DCD-40EE-B332-AE9BFAA97824}"/>
                  </a:ext>
                </a:extLst>
              </p:cNvPr>
              <p:cNvCxnSpPr/>
              <p:nvPr/>
            </p:nvCxnSpPr>
            <p:spPr>
              <a:xfrm flipV="1">
                <a:off x="4952193" y="4740481"/>
                <a:ext cx="712596" cy="100811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CF406F9D-65CA-4565-9FA6-6961E615BEDD}"/>
                  </a:ext>
                </a:extLst>
              </p:cNvPr>
              <p:cNvGrpSpPr/>
              <p:nvPr/>
            </p:nvGrpSpPr>
            <p:grpSpPr>
              <a:xfrm>
                <a:off x="4729876" y="4859666"/>
                <a:ext cx="1350038" cy="788790"/>
                <a:chOff x="945297" y="4859667"/>
                <a:chExt cx="1604236" cy="937312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3875A06F-1309-4C46-9E3E-E6BA49DC6287}"/>
                    </a:ext>
                  </a:extLst>
                </p:cNvPr>
                <p:cNvSpPr/>
                <p:nvPr/>
              </p:nvSpPr>
              <p:spPr>
                <a:xfrm>
                  <a:off x="1930746" y="5197084"/>
                  <a:ext cx="618787" cy="239843"/>
                </a:xfrm>
                <a:prstGeom prst="rect">
                  <a:avLst/>
                </a:prstGeom>
                <a:ln w="381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  <p:grpSp>
              <p:nvGrpSpPr>
                <p:cNvPr id="26" name="组合 25">
                  <a:extLst>
                    <a:ext uri="{FF2B5EF4-FFF2-40B4-BE49-F238E27FC236}">
                      <a16:creationId xmlns:a16="http://schemas.microsoft.com/office/drawing/2014/main" id="{A9FA3E68-5C5F-4C5B-895A-A36C46F91469}"/>
                    </a:ext>
                  </a:extLst>
                </p:cNvPr>
                <p:cNvGrpSpPr/>
                <p:nvPr/>
              </p:nvGrpSpPr>
              <p:grpSpPr>
                <a:xfrm>
                  <a:off x="1124151" y="4859667"/>
                  <a:ext cx="914684" cy="914682"/>
                  <a:chOff x="1475656" y="3911173"/>
                  <a:chExt cx="864096" cy="864096"/>
                </a:xfrm>
                <a:solidFill>
                  <a:schemeClr val="bg1"/>
                </a:solidFill>
              </p:grpSpPr>
              <p:sp>
                <p:nvSpPr>
                  <p:cNvPr id="28" name="椭圆 27">
                    <a:extLst>
                      <a:ext uri="{FF2B5EF4-FFF2-40B4-BE49-F238E27FC236}">
                        <a16:creationId xmlns:a16="http://schemas.microsoft.com/office/drawing/2014/main" id="{8A45FD77-285A-4968-A5F7-3939EAD8DBB0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grpFill/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9" name="等腰三角形 28">
                    <a:extLst>
                      <a:ext uri="{FF2B5EF4-FFF2-40B4-BE49-F238E27FC236}">
                        <a16:creationId xmlns:a16="http://schemas.microsoft.com/office/drawing/2014/main" id="{85951B6A-24D3-49EF-9B18-C0AAB0A9A204}"/>
                      </a:ext>
                    </a:extLst>
                  </p:cNvPr>
                  <p:cNvSpPr/>
                  <p:nvPr/>
                </p:nvSpPr>
                <p:spPr>
                  <a:xfrm flipV="1">
                    <a:off x="1799306" y="3950618"/>
                    <a:ext cx="207476" cy="167021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381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 w="285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  <p:sp>
              <p:nvSpPr>
                <p:cNvPr id="27" name="弧形 26">
                  <a:extLst>
                    <a:ext uri="{FF2B5EF4-FFF2-40B4-BE49-F238E27FC236}">
                      <a16:creationId xmlns:a16="http://schemas.microsoft.com/office/drawing/2014/main" id="{2B79B88F-C79D-4055-B5AC-88C580A82D81}"/>
                    </a:ext>
                  </a:extLst>
                </p:cNvPr>
                <p:cNvSpPr/>
                <p:nvPr/>
              </p:nvSpPr>
              <p:spPr>
                <a:xfrm>
                  <a:off x="945297" y="4882296"/>
                  <a:ext cx="618786" cy="914683"/>
                </a:xfrm>
                <a:prstGeom prst="arc">
                  <a:avLst>
                    <a:gd name="adj1" fmla="val 6406895"/>
                    <a:gd name="adj2" fmla="val 14264994"/>
                  </a:avLst>
                </a:prstGeom>
                <a:ln w="38100">
                  <a:headEnd type="triangle" w="lg" len="lg"/>
                  <a:tailEnd type="none" w="lg" len="lg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</p:grp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0168A3D6-8F19-42C9-A7FC-85D9B957C8B8}"/>
                  </a:ext>
                </a:extLst>
              </p:cNvPr>
              <p:cNvSpPr/>
              <p:nvPr/>
            </p:nvSpPr>
            <p:spPr>
              <a:xfrm>
                <a:off x="4985148" y="5941391"/>
                <a:ext cx="560232" cy="254652"/>
              </a:xfrm>
              <a:custGeom>
                <a:avLst/>
                <a:gdLst>
                  <a:gd name="connsiteX0" fmla="*/ 0 w 798285"/>
                  <a:gd name="connsiteY0" fmla="*/ 0 h 362857"/>
                  <a:gd name="connsiteX1" fmla="*/ 0 w 798285"/>
                  <a:gd name="connsiteY1" fmla="*/ 362857 h 362857"/>
                  <a:gd name="connsiteX2" fmla="*/ 798285 w 798285"/>
                  <a:gd name="connsiteY2" fmla="*/ 362857 h 362857"/>
                  <a:gd name="connsiteX3" fmla="*/ 798285 w 798285"/>
                  <a:gd name="connsiteY3" fmla="*/ 0 h 36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285" h="362857">
                    <a:moveTo>
                      <a:pt x="0" y="0"/>
                    </a:moveTo>
                    <a:lnTo>
                      <a:pt x="0" y="362857"/>
                    </a:lnTo>
                    <a:lnTo>
                      <a:pt x="798285" y="362857"/>
                    </a:lnTo>
                    <a:lnTo>
                      <a:pt x="798285" y="0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9" name="直接连接符 18">
                <a:extLst>
                  <a:ext uri="{FF2B5EF4-FFF2-40B4-BE49-F238E27FC236}">
                    <a16:creationId xmlns:a16="http://schemas.microsoft.com/office/drawing/2014/main" id="{B5C2CF58-1513-431F-A68A-754C7B6DD77C}"/>
                  </a:ext>
                </a:extLst>
              </p:cNvPr>
              <p:cNvCxnSpPr>
                <a:cxnSpLocks/>
                <a:stCxn id="28" idx="4"/>
              </p:cNvCxnSpPr>
              <p:nvPr/>
            </p:nvCxnSpPr>
            <p:spPr>
              <a:xfrm>
                <a:off x="5265264" y="5629412"/>
                <a:ext cx="0" cy="456682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B729A9A6-347F-4D77-9A5E-5F6FBBC64E68}"/>
                  </a:ext>
                </a:extLst>
              </p:cNvPr>
              <p:cNvSpPr/>
              <p:nvPr/>
            </p:nvSpPr>
            <p:spPr>
              <a:xfrm>
                <a:off x="3059832" y="5941391"/>
                <a:ext cx="560232" cy="254652"/>
              </a:xfrm>
              <a:custGeom>
                <a:avLst/>
                <a:gdLst>
                  <a:gd name="connsiteX0" fmla="*/ 0 w 798285"/>
                  <a:gd name="connsiteY0" fmla="*/ 0 h 362857"/>
                  <a:gd name="connsiteX1" fmla="*/ 0 w 798285"/>
                  <a:gd name="connsiteY1" fmla="*/ 362857 h 362857"/>
                  <a:gd name="connsiteX2" fmla="*/ 798285 w 798285"/>
                  <a:gd name="connsiteY2" fmla="*/ 362857 h 362857"/>
                  <a:gd name="connsiteX3" fmla="*/ 798285 w 798285"/>
                  <a:gd name="connsiteY3" fmla="*/ 0 h 362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98285" h="362857">
                    <a:moveTo>
                      <a:pt x="0" y="0"/>
                    </a:moveTo>
                    <a:lnTo>
                      <a:pt x="0" y="362857"/>
                    </a:lnTo>
                    <a:lnTo>
                      <a:pt x="798285" y="362857"/>
                    </a:lnTo>
                    <a:lnTo>
                      <a:pt x="798285" y="0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21" name="直接连接符 20">
                <a:extLst>
                  <a:ext uri="{FF2B5EF4-FFF2-40B4-BE49-F238E27FC236}">
                    <a16:creationId xmlns:a16="http://schemas.microsoft.com/office/drawing/2014/main" id="{86B2F54C-DDB5-401B-A945-3D7845ED1DE5}"/>
                  </a:ext>
                </a:extLst>
              </p:cNvPr>
              <p:cNvCxnSpPr>
                <a:cxnSpLocks/>
                <a:stCxn id="24" idx="2"/>
              </p:cNvCxnSpPr>
              <p:nvPr/>
            </p:nvCxnSpPr>
            <p:spPr>
              <a:xfrm>
                <a:off x="3311858" y="4365104"/>
                <a:ext cx="0" cy="1703613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>
                <a:extLst>
                  <a:ext uri="{FF2B5EF4-FFF2-40B4-BE49-F238E27FC236}">
                    <a16:creationId xmlns:a16="http://schemas.microsoft.com/office/drawing/2014/main" id="{7224A359-49D4-4ACD-997E-3AF072B58AB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43888" y="3666970"/>
                <a:ext cx="894214" cy="9961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6626502C-4578-4E3F-99AB-906AA686EFD9}"/>
                  </a:ext>
                </a:extLst>
              </p:cNvPr>
              <p:cNvSpPr/>
              <p:nvPr/>
            </p:nvSpPr>
            <p:spPr>
              <a:xfrm>
                <a:off x="1341120" y="4157472"/>
                <a:ext cx="3925824" cy="719328"/>
              </a:xfrm>
              <a:custGeom>
                <a:avLst/>
                <a:gdLst>
                  <a:gd name="connsiteX0" fmla="*/ 0 w 3925824"/>
                  <a:gd name="connsiteY0" fmla="*/ 707136 h 719328"/>
                  <a:gd name="connsiteX1" fmla="*/ 0 w 3925824"/>
                  <a:gd name="connsiteY1" fmla="*/ 0 h 719328"/>
                  <a:gd name="connsiteX2" fmla="*/ 3925824 w 3925824"/>
                  <a:gd name="connsiteY2" fmla="*/ 0 h 719328"/>
                  <a:gd name="connsiteX3" fmla="*/ 3925824 w 3925824"/>
                  <a:gd name="connsiteY3" fmla="*/ 719328 h 719328"/>
                  <a:gd name="connsiteX4" fmla="*/ 3925824 w 3925824"/>
                  <a:gd name="connsiteY4" fmla="*/ 719328 h 7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824" h="719328">
                    <a:moveTo>
                      <a:pt x="0" y="707136"/>
                    </a:moveTo>
                    <a:lnTo>
                      <a:pt x="0" y="0"/>
                    </a:lnTo>
                    <a:lnTo>
                      <a:pt x="3925824" y="0"/>
                    </a:lnTo>
                    <a:lnTo>
                      <a:pt x="3925824" y="719328"/>
                    </a:lnTo>
                    <a:lnTo>
                      <a:pt x="3925824" y="719328"/>
                    </a:ln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C7EAE830-D9FA-48E2-A84B-D6ED9589A135}"/>
                  </a:ext>
                </a:extLst>
              </p:cNvPr>
              <p:cNvSpPr/>
              <p:nvPr/>
            </p:nvSpPr>
            <p:spPr>
              <a:xfrm>
                <a:off x="2771800" y="3936302"/>
                <a:ext cx="1080116" cy="428802"/>
              </a:xfrm>
              <a:prstGeom prst="rect">
                <a:avLst/>
              </a:prstGeom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5" name="箭头: 右 34">
              <a:extLst>
                <a:ext uri="{FF2B5EF4-FFF2-40B4-BE49-F238E27FC236}">
                  <a16:creationId xmlns:a16="http://schemas.microsoft.com/office/drawing/2014/main" id="{E1395141-845C-4AFC-A12C-BF0DFDB7E5B0}"/>
                </a:ext>
              </a:extLst>
            </p:cNvPr>
            <p:cNvSpPr/>
            <p:nvPr/>
          </p:nvSpPr>
          <p:spPr>
            <a:xfrm>
              <a:off x="543000" y="5972282"/>
              <a:ext cx="621708" cy="31134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右 35">
              <a:extLst>
                <a:ext uri="{FF2B5EF4-FFF2-40B4-BE49-F238E27FC236}">
                  <a16:creationId xmlns:a16="http://schemas.microsoft.com/office/drawing/2014/main" id="{708E02E0-4124-4CE2-8054-BBCA3FD6FFC3}"/>
                </a:ext>
              </a:extLst>
            </p:cNvPr>
            <p:cNvSpPr/>
            <p:nvPr/>
          </p:nvSpPr>
          <p:spPr>
            <a:xfrm>
              <a:off x="1913595" y="5972282"/>
              <a:ext cx="621708" cy="31134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箭头: 右 36">
              <a:extLst>
                <a:ext uri="{FF2B5EF4-FFF2-40B4-BE49-F238E27FC236}">
                  <a16:creationId xmlns:a16="http://schemas.microsoft.com/office/drawing/2014/main" id="{8BB39E82-FB80-4C72-9AEB-FD56DD0EF38E}"/>
                </a:ext>
              </a:extLst>
            </p:cNvPr>
            <p:cNvSpPr/>
            <p:nvPr/>
          </p:nvSpPr>
          <p:spPr>
            <a:xfrm>
              <a:off x="3565518" y="5972282"/>
              <a:ext cx="621708" cy="31134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箭头: 右 37">
              <a:extLst>
                <a:ext uri="{FF2B5EF4-FFF2-40B4-BE49-F238E27FC236}">
                  <a16:creationId xmlns:a16="http://schemas.microsoft.com/office/drawing/2014/main" id="{E7CA0D4C-82EF-44EE-AD67-0B22BA218374}"/>
                </a:ext>
              </a:extLst>
            </p:cNvPr>
            <p:cNvSpPr/>
            <p:nvPr/>
          </p:nvSpPr>
          <p:spPr>
            <a:xfrm>
              <a:off x="5129100" y="5972282"/>
              <a:ext cx="621708" cy="311342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A17CCB7-B1D7-4949-A8FF-0C7A6C8B9FD8}"/>
                </a:ext>
              </a:extLst>
            </p:cNvPr>
            <p:cNvSpPr txBox="1"/>
            <p:nvPr/>
          </p:nvSpPr>
          <p:spPr>
            <a:xfrm>
              <a:off x="145088" y="6283623"/>
              <a:ext cx="1268139" cy="33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输入机械能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6494C8B0-EECC-47D2-BFE7-F6AA1D8A02F2}"/>
                </a:ext>
              </a:extLst>
            </p:cNvPr>
            <p:cNvSpPr txBox="1"/>
            <p:nvPr/>
          </p:nvSpPr>
          <p:spPr>
            <a:xfrm>
              <a:off x="1509135" y="6283623"/>
              <a:ext cx="1489842" cy="33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动力源液压能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51F770AF-7464-42A0-97EB-4D1E223A2D27}"/>
                </a:ext>
              </a:extLst>
            </p:cNvPr>
            <p:cNvSpPr txBox="1"/>
            <p:nvPr/>
          </p:nvSpPr>
          <p:spPr>
            <a:xfrm>
              <a:off x="3155516" y="6283623"/>
              <a:ext cx="1489842" cy="33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执行器液压能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1CBAE70-DECB-4C98-A74D-6AC829C0EC7B}"/>
                </a:ext>
              </a:extLst>
            </p:cNvPr>
            <p:cNvSpPr txBox="1"/>
            <p:nvPr/>
          </p:nvSpPr>
          <p:spPr>
            <a:xfrm>
              <a:off x="4716016" y="6282639"/>
              <a:ext cx="1268139" cy="33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输出机械能</a:t>
              </a:r>
            </a:p>
          </p:txBody>
        </p:sp>
        <p:cxnSp>
          <p:nvCxnSpPr>
            <p:cNvPr id="43" name="直接箭头连接符 42">
              <a:extLst>
                <a:ext uri="{FF2B5EF4-FFF2-40B4-BE49-F238E27FC236}">
                  <a16:creationId xmlns:a16="http://schemas.microsoft.com/office/drawing/2014/main" id="{CF42E386-9FAA-4B94-A2C1-9CB2CD7B688A}"/>
                </a:ext>
              </a:extLst>
            </p:cNvPr>
            <p:cNvCxnSpPr/>
            <p:nvPr/>
          </p:nvCxnSpPr>
          <p:spPr>
            <a:xfrm>
              <a:off x="6054844" y="3871598"/>
              <a:ext cx="6773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F982A5C-C2AB-46F5-B31C-8A74EC8B1E1E}"/>
                </a:ext>
              </a:extLst>
            </p:cNvPr>
            <p:cNvSpPr txBox="1"/>
            <p:nvPr/>
          </p:nvSpPr>
          <p:spPr>
            <a:xfrm>
              <a:off x="6800062" y="3686932"/>
              <a:ext cx="824734" cy="33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控制量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8BDAB39-0C76-41FF-A8CF-CCCE788F12EA}"/>
                </a:ext>
              </a:extLst>
            </p:cNvPr>
            <p:cNvSpPr txBox="1"/>
            <p:nvPr/>
          </p:nvSpPr>
          <p:spPr>
            <a:xfrm>
              <a:off x="665329" y="3063150"/>
              <a:ext cx="1451584" cy="339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F33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液压动力源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7B41AA5B-05F4-4500-9B83-3B65D5993599}"/>
                </a:ext>
              </a:extLst>
            </p:cNvPr>
            <p:cNvSpPr txBox="1"/>
            <p:nvPr/>
          </p:nvSpPr>
          <p:spPr>
            <a:xfrm>
              <a:off x="2211517" y="3059668"/>
              <a:ext cx="1675055" cy="339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3387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流量控制元件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4CD45A61-2BDA-4D84-B540-C372551FC451}"/>
                </a:ext>
              </a:extLst>
            </p:cNvPr>
            <p:cNvSpPr txBox="1"/>
            <p:nvPr/>
          </p:nvSpPr>
          <p:spPr>
            <a:xfrm>
              <a:off x="3858456" y="3063150"/>
              <a:ext cx="1625904" cy="3392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rgbClr val="33AB33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执行器、负载</a:t>
              </a:r>
            </a:p>
          </p:txBody>
        </p:sp>
        <p:sp>
          <p:nvSpPr>
            <p:cNvPr id="48" name="箭头: 右 47">
              <a:extLst>
                <a:ext uri="{FF2B5EF4-FFF2-40B4-BE49-F238E27FC236}">
                  <a16:creationId xmlns:a16="http://schemas.microsoft.com/office/drawing/2014/main" id="{D23E8703-E695-4B91-A94C-CEE34D2AF3F9}"/>
                </a:ext>
              </a:extLst>
            </p:cNvPr>
            <p:cNvSpPr/>
            <p:nvPr/>
          </p:nvSpPr>
          <p:spPr>
            <a:xfrm>
              <a:off x="6082688" y="4306009"/>
              <a:ext cx="717374" cy="26719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CD572F53-1591-4496-96A7-B6A85FA72C54}"/>
                </a:ext>
              </a:extLst>
            </p:cNvPr>
            <p:cNvSpPr txBox="1"/>
            <p:nvPr/>
          </p:nvSpPr>
          <p:spPr>
            <a:xfrm>
              <a:off x="6832030" y="4248019"/>
              <a:ext cx="1046437" cy="339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动力传递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2474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A6978-053F-4812-92C4-9BADA61E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功率特性：效率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04D949-F190-4D36-B217-DF6383A98E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64704"/>
                <a:ext cx="7272808" cy="2016224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变压式节流调速回路的效率：</a:t>
                </a:r>
                <a:endParaRPr lang="en-US" altLang="zh-CN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04D949-F190-4D36-B217-DF6383A98E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64704"/>
                <a:ext cx="7272808" cy="2016224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8B37DB5-771D-4411-BBA3-1CCB1100739B}"/>
              </a:ext>
            </a:extLst>
          </p:cNvPr>
          <p:cNvSpPr/>
          <p:nvPr/>
        </p:nvSpPr>
        <p:spPr>
          <a:xfrm>
            <a:off x="179512" y="2348430"/>
            <a:ext cx="3816424" cy="773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流入液压缸的流量越多（活塞速度越大），回路的效率就越高。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23A33F-AA38-45A3-8269-443CA6B783DC}"/>
              </a:ext>
            </a:extLst>
          </p:cNvPr>
          <p:cNvCxnSpPr>
            <a:cxnSpLocks/>
          </p:cNvCxnSpPr>
          <p:nvPr/>
        </p:nvCxnSpPr>
        <p:spPr>
          <a:xfrm flipV="1">
            <a:off x="3239852" y="1977898"/>
            <a:ext cx="324036" cy="442430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95301DD-B633-40FB-A675-90A2AECEA2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52" y="3181324"/>
            <a:ext cx="2880320" cy="3231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1C2168-13C7-4078-B738-A2C0305177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7394" y="3366325"/>
            <a:ext cx="4419788" cy="323768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972DB5-8101-4799-B234-97F1FD26AB20}"/>
              </a:ext>
            </a:extLst>
          </p:cNvPr>
          <p:cNvSpPr txBox="1">
            <a:spLocks/>
          </p:cNvSpPr>
          <p:nvPr/>
        </p:nvSpPr>
        <p:spPr bwMode="auto">
          <a:xfrm>
            <a:off x="206812" y="6498625"/>
            <a:ext cx="4248472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8-8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旁路节流调速回路在恒载下的功率特性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7D984E0-62CE-494B-9D4B-2EA9E8442AD6}"/>
              </a:ext>
            </a:extLst>
          </p:cNvPr>
          <p:cNvSpPr txBox="1">
            <a:spLocks/>
          </p:cNvSpPr>
          <p:nvPr/>
        </p:nvSpPr>
        <p:spPr bwMode="auto">
          <a:xfrm>
            <a:off x="4622101" y="6498625"/>
            <a:ext cx="4248472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8-9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旁路节流调速回路在变载下的功率特性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9EFCFE-3420-482E-A893-6B0C4AB9F499}"/>
              </a:ext>
            </a:extLst>
          </p:cNvPr>
          <p:cNvSpPr/>
          <p:nvPr/>
        </p:nvSpPr>
        <p:spPr>
          <a:xfrm>
            <a:off x="1214924" y="3111968"/>
            <a:ext cx="3600400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恒载下速度越高效率越高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4958F1-2AF0-4C37-A7D1-C26D4BAAFFB0}"/>
              </a:ext>
            </a:extLst>
          </p:cNvPr>
          <p:cNvSpPr/>
          <p:nvPr/>
        </p:nvSpPr>
        <p:spPr>
          <a:xfrm>
            <a:off x="4925913" y="3036427"/>
            <a:ext cx="2664296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变载下负载越大效率越高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A8B9EC-AB07-4B3D-B463-8C7EF8EA393F}"/>
              </a:ext>
            </a:extLst>
          </p:cNvPr>
          <p:cNvCxnSpPr>
            <a:cxnSpLocks/>
          </p:cNvCxnSpPr>
          <p:nvPr/>
        </p:nvCxnSpPr>
        <p:spPr>
          <a:xfrm flipV="1">
            <a:off x="1619672" y="3604253"/>
            <a:ext cx="1120536" cy="1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EAD179B-C159-4E88-9049-58408D921A37}"/>
              </a:ext>
            </a:extLst>
          </p:cNvPr>
          <p:cNvCxnSpPr>
            <a:cxnSpLocks/>
          </p:cNvCxnSpPr>
          <p:nvPr/>
        </p:nvCxnSpPr>
        <p:spPr>
          <a:xfrm flipV="1">
            <a:off x="3072154" y="4207566"/>
            <a:ext cx="0" cy="910410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7F296B1-4787-4E9F-9F18-31BC0CE5CD1F}"/>
              </a:ext>
            </a:extLst>
          </p:cNvPr>
          <p:cNvCxnSpPr>
            <a:cxnSpLocks/>
          </p:cNvCxnSpPr>
          <p:nvPr/>
        </p:nvCxnSpPr>
        <p:spPr>
          <a:xfrm flipV="1">
            <a:off x="5290468" y="3569073"/>
            <a:ext cx="1120536" cy="1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B527876-1B33-4CDB-B821-704ADE3A603F}"/>
              </a:ext>
            </a:extLst>
          </p:cNvPr>
          <p:cNvCxnSpPr>
            <a:cxnSpLocks/>
          </p:cNvCxnSpPr>
          <p:nvPr/>
        </p:nvCxnSpPr>
        <p:spPr>
          <a:xfrm flipV="1">
            <a:off x="8406729" y="3969371"/>
            <a:ext cx="0" cy="910410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B80EBED9-F53B-4F4B-BA0D-8A29F0FF6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357" y="-52"/>
            <a:ext cx="2239324" cy="32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76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B4B92E8C-6BF2-4DEB-9126-7AD8458C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71" y="1039326"/>
            <a:ext cx="2656158" cy="3338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24A6978-053F-4812-92C4-9BADA61E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功率特性：效率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9F5E6E-BE84-4D31-98A6-446C8A3C3F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45" b="96635" l="1615" r="91524">
                        <a14:foregroundMark x1="3128" y1="12921" x2="11907" y2="13055"/>
                        <a14:foregroundMark x1="11907" y1="13055" x2="2926" y2="8345"/>
                        <a14:foregroundMark x1="2926" y1="8345" x2="3935" y2="14266"/>
                        <a14:foregroundMark x1="1615" y1="13997" x2="5550" y2="16016"/>
                        <a14:foregroundMark x1="9990" y1="12651" x2="5651" y2="13055"/>
                        <a14:foregroundMark x1="7568" y1="13055" x2="9082" y2="17362"/>
                        <a14:foregroundMark x1="11100" y1="13594" x2="14733" y2="18977"/>
                        <a14:foregroundMark x1="9990" y1="16555" x2="12210" y2="26110"/>
                        <a14:foregroundMark x1="10293" y1="20996" x2="12513" y2="33109"/>
                        <a14:foregroundMark x1="10999" y1="10363" x2="86983" y2="37281"/>
                        <a14:foregroundMark x1="86983" y1="37281" x2="59839" y2="71736"/>
                        <a14:foregroundMark x1="59839" y1="71736" x2="77497" y2="87887"/>
                        <a14:foregroundMark x1="77497" y1="87887" x2="89102" y2="82234"/>
                        <a14:foregroundMark x1="89102" y1="82234" x2="92230" y2="70929"/>
                        <a14:foregroundMark x1="92230" y1="70929" x2="91524" y2="55585"/>
                        <a14:foregroundMark x1="91524" y1="55585" x2="90918" y2="53836"/>
                        <a14:foregroundMark x1="86983" y1="29071" x2="78305" y2="16958"/>
                        <a14:foregroundMark x1="78305" y1="16958" x2="65086" y2="8614"/>
                        <a14:foregroundMark x1="65086" y1="8614" x2="37033" y2="12921"/>
                        <a14:foregroundMark x1="37033" y1="12921" x2="31282" y2="15612"/>
                        <a14:foregroundMark x1="82139" y1="17631" x2="73764" y2="11036"/>
                        <a14:foregroundMark x1="73764" y1="11036" x2="66801" y2="12921"/>
                        <a14:foregroundMark x1="82139" y1="12382" x2="73158" y2="12517"/>
                        <a14:foregroundMark x1="73158" y1="12517" x2="71443" y2="18708"/>
                        <a14:foregroundMark x1="72755" y1="10767" x2="82038" y2="8748"/>
                        <a14:foregroundMark x1="82038" y1="8748" x2="83855" y2="15343"/>
                        <a14:foregroundMark x1="85368" y1="81157" x2="75782" y2="88694"/>
                        <a14:foregroundMark x1="75782" y1="88694" x2="11504" y2="87887"/>
                        <a14:foregroundMark x1="11504" y1="87887" x2="15540" y2="80485"/>
                        <a14:foregroundMark x1="85267" y1="91386" x2="91524" y2="89367"/>
                        <a14:foregroundMark x1="85873" y1="84791" x2="87487" y2="91252"/>
                        <a14:foregroundMark x1="80626" y1="86137" x2="87286" y2="96635"/>
                        <a14:foregroundMark x1="87286" y1="96635" x2="86276" y2="95020"/>
                        <a14:foregroundMark x1="78910" y1="86676" x2="87588" y2="92328"/>
                        <a14:foregroundMark x1="87588" y1="92328" x2="87588" y2="92328"/>
                        <a14:foregroundMark x1="8375" y1="90310" x2="9384" y2="92732"/>
                        <a14:foregroundMark x1="11504" y1="88291" x2="8880" y2="90040"/>
                        <a14:foregroundMark x1="10999" y1="88022" x2="7366" y2="90444"/>
                        <a14:foregroundMark x1="10595" y1="85734" x2="7871" y2="88425"/>
                        <a14:foregroundMark x1="9586" y1="25168" x2="11504" y2="74563"/>
                        <a14:foregroundMark x1="11504" y1="74563" x2="10595" y2="84522"/>
                        <a14:backgroundMark x1="3431" y1="38089" x2="1615" y2="46299"/>
                        <a14:backgroundMark x1="404" y1="24226" x2="908" y2="30552"/>
                        <a14:backgroundMark x1="2926" y1="23284" x2="1917" y2="15747"/>
                        <a14:backgroundMark x1="7064" y1="72275" x2="6660" y2="70256"/>
                        <a14:backgroundMark x1="8577" y1="77927" x2="7064" y2="77120"/>
                        <a14:backgroundMark x1="4642" y1="31090" x2="7164" y2="45626"/>
                        <a14:backgroundMark x1="7164" y1="45626" x2="6054" y2="58143"/>
                        <a14:backgroundMark x1="6054" y1="58143" x2="0" y2="68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848" r="7931" b="3312"/>
          <a:stretch/>
        </p:blipFill>
        <p:spPr>
          <a:xfrm>
            <a:off x="2223836" y="2116598"/>
            <a:ext cx="5309439" cy="401407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1D76E7-585C-4620-ACA2-3F475731557D}"/>
              </a:ext>
            </a:extLst>
          </p:cNvPr>
          <p:cNvSpPr txBox="1">
            <a:spLocks/>
          </p:cNvSpPr>
          <p:nvPr/>
        </p:nvSpPr>
        <p:spPr bwMode="auto">
          <a:xfrm>
            <a:off x="2126263" y="6169897"/>
            <a:ext cx="5246945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8-9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旁路节流调速回路在变载下的功率特性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001ED6-63DD-4E34-BDD1-E8A86F204E06}"/>
              </a:ext>
            </a:extLst>
          </p:cNvPr>
          <p:cNvSpPr/>
          <p:nvPr/>
        </p:nvSpPr>
        <p:spPr>
          <a:xfrm>
            <a:off x="506942" y="628028"/>
            <a:ext cx="2656158" cy="403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定压式回路的输入功率不变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C1F3E8E-89C6-4F46-9738-74595F2B065C}"/>
              </a:ext>
            </a:extLst>
          </p:cNvPr>
          <p:cNvSpPr/>
          <p:nvPr/>
        </p:nvSpPr>
        <p:spPr>
          <a:xfrm>
            <a:off x="3159031" y="1304087"/>
            <a:ext cx="2664296" cy="773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变压式回路的输入功率随负载变化，效率较高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2E2D2D-F1DA-42CE-B0B5-2C4A6D1C624B}"/>
              </a:ext>
            </a:extLst>
          </p:cNvPr>
          <p:cNvCxnSpPr>
            <a:cxnSpLocks/>
          </p:cNvCxnSpPr>
          <p:nvPr/>
        </p:nvCxnSpPr>
        <p:spPr>
          <a:xfrm flipH="1">
            <a:off x="1835021" y="1111697"/>
            <a:ext cx="216024" cy="270012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E999949-535C-4953-9872-DCACDB1CA2B1}"/>
              </a:ext>
            </a:extLst>
          </p:cNvPr>
          <p:cNvCxnSpPr>
            <a:cxnSpLocks/>
          </p:cNvCxnSpPr>
          <p:nvPr/>
        </p:nvCxnSpPr>
        <p:spPr>
          <a:xfrm>
            <a:off x="4639812" y="2124003"/>
            <a:ext cx="439088" cy="372599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BEEA9478-3931-4A51-916F-10748060A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940" y="0"/>
            <a:ext cx="2309060" cy="33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7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F75FE4-D88E-47E9-A0AD-18324F044E7D}"/>
                  </a:ext>
                </a:extLst>
              </p:cNvPr>
              <p:cNvSpPr/>
              <p:nvPr/>
            </p:nvSpPr>
            <p:spPr>
              <a:xfrm>
                <a:off x="1331737" y="1572587"/>
                <a:ext cx="4140621" cy="1906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𝑇𝑚𝑖𝑛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F75FE4-D88E-47E9-A0AD-18324F044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37" y="1572587"/>
                <a:ext cx="4140621" cy="19064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7CFF4706-D6B7-4623-8860-5BD55C83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调速特性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53AD4-EACE-4EA0-92E8-CE6D50B3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6674584" cy="505992"/>
          </a:xfrm>
        </p:spPr>
        <p:txBody>
          <a:bodyPr/>
          <a:lstStyle/>
          <a:p>
            <a:pPr lvl="1"/>
            <a:r>
              <a:rPr lang="zh-CN" altLang="en-US" dirty="0"/>
              <a:t>旁路节流调速回路的调速特性：</a:t>
            </a:r>
            <a:endParaRPr lang="en-US" altLang="zh-CN" dirty="0"/>
          </a:p>
          <a:p>
            <a:pPr marL="0" lvl="1" indent="0">
              <a:lnSpc>
                <a:spcPct val="120000"/>
              </a:lnSpc>
              <a:buNone/>
            </a:pP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4A3AD98-1028-4BC8-A736-5622619F1D61}"/>
                  </a:ext>
                </a:extLst>
              </p:cNvPr>
              <p:cNvSpPr/>
              <p:nvPr/>
            </p:nvSpPr>
            <p:spPr>
              <a:xfrm>
                <a:off x="4709109" y="3226945"/>
                <a:ext cx="19994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与节流阀的调速范围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有关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4A3AD98-1028-4BC8-A736-5622619F1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109" y="3226945"/>
                <a:ext cx="1999440" cy="646331"/>
              </a:xfrm>
              <a:prstGeom prst="rect">
                <a:avLst/>
              </a:prstGeom>
              <a:blipFill>
                <a:blip r:embed="rId3"/>
                <a:stretch>
                  <a:fillRect l="-2439" t="-471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9EAF153-7C81-4B4A-A125-F510134D8E0C}"/>
              </a:ext>
            </a:extLst>
          </p:cNvPr>
          <p:cNvSpPr/>
          <p:nvPr/>
        </p:nvSpPr>
        <p:spPr>
          <a:xfrm>
            <a:off x="5435676" y="201610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与负载有关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4AAF4D-9844-4C0C-9C53-321638AD82FA}"/>
              </a:ext>
            </a:extLst>
          </p:cNvPr>
          <p:cNvSpPr/>
          <p:nvPr/>
        </p:nvSpPr>
        <p:spPr>
          <a:xfrm>
            <a:off x="137033" y="282824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与液压泵泄露系数有关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C8E1E0-FD10-4163-B035-329FEBF856A3}"/>
              </a:ext>
            </a:extLst>
          </p:cNvPr>
          <p:cNvCxnSpPr>
            <a:cxnSpLocks/>
          </p:cNvCxnSpPr>
          <p:nvPr/>
        </p:nvCxnSpPr>
        <p:spPr>
          <a:xfrm flipV="1">
            <a:off x="2535562" y="2537965"/>
            <a:ext cx="936104" cy="310098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FA43A70-7974-47DB-86B8-2F8828855918}"/>
              </a:ext>
            </a:extLst>
          </p:cNvPr>
          <p:cNvCxnSpPr>
            <a:cxnSpLocks/>
          </p:cNvCxnSpPr>
          <p:nvPr/>
        </p:nvCxnSpPr>
        <p:spPr>
          <a:xfrm flipH="1">
            <a:off x="4529955" y="2190439"/>
            <a:ext cx="898976" cy="72008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1DA8FF9-6FA6-4510-9D5D-BA1D3F4D7931}"/>
              </a:ext>
            </a:extLst>
          </p:cNvPr>
          <p:cNvCxnSpPr>
            <a:cxnSpLocks/>
          </p:cNvCxnSpPr>
          <p:nvPr/>
        </p:nvCxnSpPr>
        <p:spPr>
          <a:xfrm flipH="1" flipV="1">
            <a:off x="5166050" y="2930803"/>
            <a:ext cx="239643" cy="338889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35117FB-47DF-4CBA-87CA-0616F941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195" y="3042"/>
            <a:ext cx="2404126" cy="3475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7DA0D2A-9ECA-4B6F-BEC7-98862BE3A15F}"/>
                  </a:ext>
                </a:extLst>
              </p:cNvPr>
              <p:cNvSpPr/>
              <p:nvPr/>
            </p:nvSpPr>
            <p:spPr>
              <a:xfrm>
                <a:off x="251520" y="4169418"/>
                <a:ext cx="8712968" cy="85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式中的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不是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节流阀可能的最大调速范围，因为它的通流截面积在加大到某值时已经时活塞速度下降为零，再增大已不起调速作用了。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7DA0D2A-9ECA-4B6F-BEC7-98862BE3A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69418"/>
                <a:ext cx="8712968" cy="858377"/>
              </a:xfrm>
              <a:prstGeom prst="rect">
                <a:avLst/>
              </a:prstGeom>
              <a:blipFill>
                <a:blip r:embed="rId5"/>
                <a:stretch>
                  <a:fillRect l="-420" b="-9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800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5E77F-E1B9-4F6C-9C45-295C6188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0"/>
            <a:ext cx="6480720" cy="620688"/>
          </a:xfrm>
        </p:spPr>
        <p:txBody>
          <a:bodyPr/>
          <a:lstStyle/>
          <a:p>
            <a:r>
              <a:rPr lang="zh-CN" altLang="en-US" dirty="0"/>
              <a:t>变压式节流调速回路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32903-4731-4136-886E-DCF469FC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5616624" cy="4824536"/>
          </a:xfrm>
        </p:spPr>
        <p:txBody>
          <a:bodyPr/>
          <a:lstStyle/>
          <a:p>
            <a:r>
              <a:rPr lang="zh-CN" altLang="en-US" dirty="0"/>
              <a:t>总结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特点</a:t>
            </a:r>
            <a:r>
              <a:rPr lang="zh-CN" altLang="en-US" dirty="0"/>
              <a:t>：变压式旁路节流调速回路的工作特性把液压泵的特性也综合进去了，这是它和定压式回路根本不同的地方。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优缺点：</a:t>
            </a:r>
            <a:r>
              <a:rPr lang="zh-CN" altLang="en-US" dirty="0"/>
              <a:t>不出现节流损失和发热现象、比定压式回路效率较高，但是不能承受“负方向”的负载。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适用场合：</a:t>
            </a:r>
            <a:r>
              <a:rPr lang="zh-CN" altLang="en-US" dirty="0"/>
              <a:t>最宜用在速度较高、负载较大、负载变化不大、对运动平稳性要求不高的场合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939D0F-87F1-4AC6-9710-95E2AFF5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472" y="836712"/>
            <a:ext cx="3106528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47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2BE6C-05A1-4B13-830F-72D95F96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6768752" cy="620688"/>
          </a:xfrm>
        </p:spPr>
        <p:txBody>
          <a:bodyPr/>
          <a:lstStyle/>
          <a:p>
            <a:r>
              <a:rPr lang="zh-CN" altLang="en-US" dirty="0"/>
              <a:t>节流阀节流调速回路的改进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A4CF1-41DF-43D6-86A6-DC691C23B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92696"/>
            <a:ext cx="8640960" cy="115212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缺点：机械特性比较软，在变载下的运动平稳性比较差。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改进：采用调速阀或溢流节流阀作为流量控制元件。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73E251-5A9C-416A-82C5-20B1E940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730" y="3033522"/>
            <a:ext cx="3168352" cy="30243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https://gimg2.baidu.com/image_search/src=http%3A%2F%2Fwww.syndeer.com%2Fuploads%2Fallimg%2F180410%2F1-1P410135155G7.png&amp;refer=http%3A%2F%2Fwww.syndeer.com&amp;app=2002&amp;size=f9999,10000&amp;q=a80&amp;n=0&amp;g=0n&amp;fmt=jpeg?sec=1627710327&amp;t=4866dde1e9a074fc96842a3483e49c68">
            <a:extLst>
              <a:ext uri="{FF2B5EF4-FFF2-40B4-BE49-F238E27FC236}">
                <a16:creationId xmlns:a16="http://schemas.microsoft.com/office/drawing/2014/main" id="{79DAB5FE-CFB2-4F3E-9AA6-C76CD106B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4365" y="4117238"/>
            <a:ext cx="4508487" cy="194061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调速阀">
            <a:extLst>
              <a:ext uri="{FF2B5EF4-FFF2-40B4-BE49-F238E27FC236}">
                <a16:creationId xmlns:a16="http://schemas.microsoft.com/office/drawing/2014/main" id="{EDD192B4-D6D3-44F3-9F00-FA1240DD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4365" y="1997943"/>
            <a:ext cx="4508115" cy="192600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E5092DC-95DC-42F3-81BF-DEBD90A1F2E5}"/>
              </a:ext>
            </a:extLst>
          </p:cNvPr>
          <p:cNvSpPr txBox="1">
            <a:spLocks/>
          </p:cNvSpPr>
          <p:nvPr/>
        </p:nvSpPr>
        <p:spPr bwMode="auto">
          <a:xfrm>
            <a:off x="2335259" y="3044119"/>
            <a:ext cx="1140148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节流阀</a:t>
            </a:r>
            <a:endParaRPr lang="en-US" altLang="zh-CN" sz="1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D8CA5CC-9697-42A4-B95D-DE50524E81CA}"/>
              </a:ext>
            </a:extLst>
          </p:cNvPr>
          <p:cNvSpPr txBox="1">
            <a:spLocks/>
          </p:cNvSpPr>
          <p:nvPr/>
        </p:nvSpPr>
        <p:spPr bwMode="auto">
          <a:xfrm>
            <a:off x="7815448" y="1997568"/>
            <a:ext cx="1140148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调速阀</a:t>
            </a:r>
            <a:endParaRPr lang="en-US" altLang="zh-CN" sz="1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8694BF-72C6-40E5-AF8D-B079519040D6}"/>
              </a:ext>
            </a:extLst>
          </p:cNvPr>
          <p:cNvSpPr txBox="1">
            <a:spLocks/>
          </p:cNvSpPr>
          <p:nvPr/>
        </p:nvSpPr>
        <p:spPr bwMode="auto">
          <a:xfrm>
            <a:off x="7444907" y="5685094"/>
            <a:ext cx="1557126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溢流节流阀</a:t>
            </a:r>
            <a:endParaRPr lang="en-US" altLang="zh-CN" sz="1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9626AE-F65B-4025-81EF-88A5DB467425}"/>
              </a:ext>
            </a:extLst>
          </p:cNvPr>
          <p:cNvSpPr/>
          <p:nvPr/>
        </p:nvSpPr>
        <p:spPr>
          <a:xfrm>
            <a:off x="4312071" y="6081454"/>
            <a:ext cx="4617668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有压力补偿，节流阀进出口压差基本恒定，流量稳定；但工作压差需要加大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5F3FEA-D20D-46C7-9982-E7E14A0A7E08}"/>
              </a:ext>
            </a:extLst>
          </p:cNvPr>
          <p:cNvSpPr/>
          <p:nvPr/>
        </p:nvSpPr>
        <p:spPr>
          <a:xfrm>
            <a:off x="214261" y="6265383"/>
            <a:ext cx="3404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普通节流阀进出口压差变化大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AA440DA-32F6-4AB4-A5A3-46EC40C53845}"/>
              </a:ext>
            </a:extLst>
          </p:cNvPr>
          <p:cNvSpPr/>
          <p:nvPr/>
        </p:nvSpPr>
        <p:spPr>
          <a:xfrm>
            <a:off x="3619233" y="6265383"/>
            <a:ext cx="635875" cy="369332"/>
          </a:xfrm>
          <a:prstGeom prst="rightArrow">
            <a:avLst/>
          </a:prstGeom>
          <a:solidFill>
            <a:srgbClr val="71AFD9"/>
          </a:solidFill>
          <a:ln>
            <a:solidFill>
              <a:srgbClr val="3387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5593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6C74C-8891-4788-B0F3-B2E7FA3C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6480720" cy="620688"/>
          </a:xfrm>
        </p:spPr>
        <p:txBody>
          <a:bodyPr/>
          <a:lstStyle/>
          <a:p>
            <a:r>
              <a:rPr lang="zh-CN" altLang="en-US" dirty="0"/>
              <a:t>节流调速回路工作性能的改进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5CA27-CFF3-41A1-9172-2FEE2100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620688"/>
          </a:xfrm>
        </p:spPr>
        <p:txBody>
          <a:bodyPr/>
          <a:lstStyle/>
          <a:p>
            <a:r>
              <a:rPr lang="zh-CN" altLang="en-US" dirty="0"/>
              <a:t>定压式节流调速回路的改进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D00B87-3359-4F66-B3B5-9C9F43C55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1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1283346"/>
            <a:ext cx="5071689" cy="48965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4A7A03-8F24-4E9D-8C02-00B8D032B672}"/>
              </a:ext>
            </a:extLst>
          </p:cNvPr>
          <p:cNvSpPr txBox="1">
            <a:spLocks/>
          </p:cNvSpPr>
          <p:nvPr/>
        </p:nvSpPr>
        <p:spPr bwMode="auto">
          <a:xfrm>
            <a:off x="755576" y="6522616"/>
            <a:ext cx="6798222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	a)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调速阀在进油路上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	b)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调速阀在回油路上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3D9517-5C03-4ED8-B01D-80BF6FFF6A93}"/>
              </a:ext>
            </a:extLst>
          </p:cNvPr>
          <p:cNvSpPr txBox="1">
            <a:spLocks/>
          </p:cNvSpPr>
          <p:nvPr/>
        </p:nvSpPr>
        <p:spPr bwMode="auto">
          <a:xfrm>
            <a:off x="2406884" y="6179890"/>
            <a:ext cx="4572509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8-10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使用调速阀或溢流节流阀的节流调速回路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25D6A5-D055-4D6B-B59B-EBA4DC9D01C0}"/>
              </a:ext>
            </a:extLst>
          </p:cNvPr>
          <p:cNvSpPr txBox="1">
            <a:spLocks/>
          </p:cNvSpPr>
          <p:nvPr/>
        </p:nvSpPr>
        <p:spPr bwMode="auto">
          <a:xfrm>
            <a:off x="133736" y="3765109"/>
            <a:ext cx="2152823" cy="7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用调速阀代替原来进油路的节流阀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2B35618-8DDF-400C-B609-C51D7CDDFFC1}"/>
              </a:ext>
            </a:extLst>
          </p:cNvPr>
          <p:cNvCxnSpPr>
            <a:cxnSpLocks/>
          </p:cNvCxnSpPr>
          <p:nvPr/>
        </p:nvCxnSpPr>
        <p:spPr>
          <a:xfrm flipV="1">
            <a:off x="1547664" y="3456229"/>
            <a:ext cx="720080" cy="180361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550B1C-F062-480C-8991-99A85956A4AA}"/>
              </a:ext>
            </a:extLst>
          </p:cNvPr>
          <p:cNvSpPr txBox="1">
            <a:spLocks/>
          </p:cNvSpPr>
          <p:nvPr/>
        </p:nvSpPr>
        <p:spPr bwMode="auto">
          <a:xfrm>
            <a:off x="7032586" y="3047956"/>
            <a:ext cx="2152823" cy="7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用调速阀代替原来回油路的节流阀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543E19A-D330-4600-B0BA-9D802C1C2938}"/>
              </a:ext>
            </a:extLst>
          </p:cNvPr>
          <p:cNvCxnSpPr>
            <a:cxnSpLocks/>
          </p:cNvCxnSpPr>
          <p:nvPr/>
        </p:nvCxnSpPr>
        <p:spPr>
          <a:xfrm flipH="1" flipV="1">
            <a:off x="7020272" y="2746812"/>
            <a:ext cx="470160" cy="180362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DC1F32B-4BF1-4671-B63B-B1E168912EB9}"/>
              </a:ext>
            </a:extLst>
          </p:cNvPr>
          <p:cNvSpPr/>
          <p:nvPr/>
        </p:nvSpPr>
        <p:spPr>
          <a:xfrm>
            <a:off x="70534" y="1385392"/>
            <a:ext cx="2336350" cy="1142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负载变化时，节流阀工作压差基本恒定，机械特性得到改善</a:t>
            </a:r>
          </a:p>
        </p:txBody>
      </p:sp>
    </p:spTree>
    <p:extLst>
      <p:ext uri="{BB962C8B-B14F-4D97-AF65-F5344CB8AC3E}">
        <p14:creationId xmlns:p14="http://schemas.microsoft.com/office/powerpoint/2010/main" val="3656315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6C74C-8891-4788-B0F3-B2E7FA3C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6480720" cy="620688"/>
          </a:xfrm>
        </p:spPr>
        <p:txBody>
          <a:bodyPr/>
          <a:lstStyle/>
          <a:p>
            <a:r>
              <a:rPr lang="zh-CN" altLang="en-US" dirty="0"/>
              <a:t>节流调速回路工作性能的改进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5CA27-CFF3-41A1-9172-2FEE2100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620688"/>
          </a:xfrm>
        </p:spPr>
        <p:txBody>
          <a:bodyPr/>
          <a:lstStyle/>
          <a:p>
            <a:r>
              <a:rPr lang="zh-CN" altLang="en-US" dirty="0"/>
              <a:t>变压式节流调速回路的改进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B79D77-269D-40C5-AC5C-1F8032E9CE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72" y="1282514"/>
            <a:ext cx="6566937" cy="49328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3ACD70-7A4A-4281-8C4B-AFD33D4E212E}"/>
              </a:ext>
            </a:extLst>
          </p:cNvPr>
          <p:cNvSpPr txBox="1">
            <a:spLocks/>
          </p:cNvSpPr>
          <p:nvPr/>
        </p:nvSpPr>
        <p:spPr bwMode="auto">
          <a:xfrm>
            <a:off x="2555776" y="6163914"/>
            <a:ext cx="4572509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8-10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使用调速阀或溢流节流阀的节流调速回路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56B11-AC4B-41C7-AA9A-1863DF49AADB}"/>
              </a:ext>
            </a:extLst>
          </p:cNvPr>
          <p:cNvSpPr txBox="1">
            <a:spLocks/>
          </p:cNvSpPr>
          <p:nvPr/>
        </p:nvSpPr>
        <p:spPr bwMode="auto">
          <a:xfrm>
            <a:off x="971600" y="6485237"/>
            <a:ext cx="6798222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	c)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调速阀在旁油路上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	d)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溢流节流阀在进油路上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B347E4-3A18-4AE2-B5B3-0A04F5E30D01}"/>
              </a:ext>
            </a:extLst>
          </p:cNvPr>
          <p:cNvSpPr txBox="1">
            <a:spLocks/>
          </p:cNvSpPr>
          <p:nvPr/>
        </p:nvSpPr>
        <p:spPr bwMode="auto">
          <a:xfrm>
            <a:off x="58917" y="3654151"/>
            <a:ext cx="2152823" cy="7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用调速阀代替原来旁油路的节流阀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82A852-CBCC-44A9-BD8A-CE900FCB5D95}"/>
              </a:ext>
            </a:extLst>
          </p:cNvPr>
          <p:cNvCxnSpPr>
            <a:cxnSpLocks/>
          </p:cNvCxnSpPr>
          <p:nvPr/>
        </p:nvCxnSpPr>
        <p:spPr>
          <a:xfrm flipV="1">
            <a:off x="1961794" y="3427391"/>
            <a:ext cx="720080" cy="180361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B36678-399D-4015-8932-F5ACCC59EA67}"/>
              </a:ext>
            </a:extLst>
          </p:cNvPr>
          <p:cNvSpPr txBox="1">
            <a:spLocks/>
          </p:cNvSpPr>
          <p:nvPr/>
        </p:nvSpPr>
        <p:spPr bwMode="auto">
          <a:xfrm>
            <a:off x="7461026" y="3401845"/>
            <a:ext cx="1624057" cy="114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用调速阀代替原来进油路的节流阀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7CE1DED-4C69-4245-92EE-B7EB0C82BABC}"/>
              </a:ext>
            </a:extLst>
          </p:cNvPr>
          <p:cNvCxnSpPr>
            <a:cxnSpLocks/>
          </p:cNvCxnSpPr>
          <p:nvPr/>
        </p:nvCxnSpPr>
        <p:spPr>
          <a:xfrm flipH="1" flipV="1">
            <a:off x="7128285" y="3194205"/>
            <a:ext cx="540059" cy="199707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3F0179B-A064-4C6C-884C-C2C6DCC96223}"/>
              </a:ext>
            </a:extLst>
          </p:cNvPr>
          <p:cNvSpPr/>
          <p:nvPr/>
        </p:nvSpPr>
        <p:spPr>
          <a:xfrm>
            <a:off x="73418" y="1477032"/>
            <a:ext cx="1888376" cy="1511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旁路流量稳定，回路的承载能力不会因为活塞运动速度的降低而减小</a:t>
            </a:r>
            <a:endParaRPr lang="en-US" altLang="zh-CN" sz="16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45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DBDDE-3A24-4830-BC55-BB82EA82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功率特性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189C74-DAD5-49BC-AA86-4E9910E27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6627" y="1184547"/>
            <a:ext cx="4836644" cy="4675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3CCCED-5FA1-4866-BFAB-B94A0FA23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84547"/>
            <a:ext cx="4719161" cy="465076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AC7EDD-1851-4859-B6E9-6C8450D074F8}"/>
              </a:ext>
            </a:extLst>
          </p:cNvPr>
          <p:cNvSpPr txBox="1">
            <a:spLocks/>
          </p:cNvSpPr>
          <p:nvPr/>
        </p:nvSpPr>
        <p:spPr bwMode="auto">
          <a:xfrm>
            <a:off x="309295" y="6052232"/>
            <a:ext cx="4334713" cy="734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>
                <a:latin typeface="黑体" panose="02010609060101010101" pitchFamily="49" charset="-122"/>
                <a:ea typeface="黑体" panose="02010609060101010101" pitchFamily="49" charset="-122"/>
              </a:rPr>
              <a:t>8-11 </a:t>
            </a:r>
            <a:r>
              <a:rPr lang="zh-CN" altLang="en-US" sz="1800" kern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调速阀的进口节流和出口节流调速回路在变载下的功率特性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1A1FCF-4507-43A0-A388-D874C746EC80}"/>
              </a:ext>
            </a:extLst>
          </p:cNvPr>
          <p:cNvSpPr txBox="1">
            <a:spLocks/>
          </p:cNvSpPr>
          <p:nvPr/>
        </p:nvSpPr>
        <p:spPr bwMode="auto">
          <a:xfrm>
            <a:off x="5074472" y="5996421"/>
            <a:ext cx="3857279" cy="734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>
                <a:latin typeface="黑体" panose="02010609060101010101" pitchFamily="49" charset="-122"/>
                <a:ea typeface="黑体" panose="02010609060101010101" pitchFamily="49" charset="-122"/>
              </a:rPr>
              <a:t>8-12 </a:t>
            </a:r>
            <a:r>
              <a:rPr lang="zh-CN" altLang="en-US" sz="1800" kern="0">
                <a:latin typeface="黑体" panose="02010609060101010101" pitchFamily="49" charset="-122"/>
                <a:ea typeface="黑体" panose="02010609060101010101" pitchFamily="49" charset="-122"/>
              </a:rPr>
              <a:t>使用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调速阀的旁路节流调速回路在变载下的功率特性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82B5CA-7E32-4929-B998-E350F178668F}"/>
              </a:ext>
            </a:extLst>
          </p:cNvPr>
          <p:cNvSpPr/>
          <p:nvPr/>
        </p:nvSpPr>
        <p:spPr>
          <a:xfrm>
            <a:off x="2359580" y="746866"/>
            <a:ext cx="46858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变载下回路效率和输出功率都不再出现极值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A8FC69E-F4F1-435F-9491-AD2E7999517C}"/>
              </a:ext>
            </a:extLst>
          </p:cNvPr>
          <p:cNvCxnSpPr>
            <a:cxnSpLocks/>
          </p:cNvCxnSpPr>
          <p:nvPr/>
        </p:nvCxnSpPr>
        <p:spPr>
          <a:xfrm flipH="1">
            <a:off x="2483768" y="1195238"/>
            <a:ext cx="606014" cy="649586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71F374B-F31E-456C-AACB-37DDBE1B2ACB}"/>
              </a:ext>
            </a:extLst>
          </p:cNvPr>
          <p:cNvCxnSpPr>
            <a:cxnSpLocks/>
          </p:cNvCxnSpPr>
          <p:nvPr/>
        </p:nvCxnSpPr>
        <p:spPr>
          <a:xfrm>
            <a:off x="5508104" y="1195238"/>
            <a:ext cx="936104" cy="937618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331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AC086-A188-4173-B420-F1D599E29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374441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应用场合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使用调速阀的节流调速回路：机床的中低压小功率进给系统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使用溢流节流阀的回路：机床上功率较大的传动系统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使用比例阀、伺服阀或数字阀的节流调速回路：高性能、高成本，只宜在运动精度和平稳性要求很高的场合下使用。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9D0DCC7-9855-465D-96D3-4F0627DB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6480720" cy="620688"/>
          </a:xfrm>
        </p:spPr>
        <p:txBody>
          <a:bodyPr/>
          <a:lstStyle/>
          <a:p>
            <a:r>
              <a:rPr lang="zh-CN" altLang="en-US" dirty="0"/>
              <a:t>节流调速回路工作性能的改进</a:t>
            </a:r>
          </a:p>
        </p:txBody>
      </p:sp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8C4CD06D-D62B-4BAB-AAFE-C155A39E16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1993" y="3933055"/>
            <a:ext cx="4514402" cy="23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cbu01.alicdn.com%2Fimg%2Fibank%2F2019%2F040%2F423%2F10830324040_375267778.jpg&amp;refer=http%3A%2F%2Fcbu01.alicdn.com&amp;app=2002&amp;size=f9999,10000&amp;q=a80&amp;n=0&amp;g=0n&amp;fmt=jpeg?sec=1627719377&amp;t=de42086b0cf9ed38e601ea30f731f3b5">
            <a:extLst>
              <a:ext uri="{FF2B5EF4-FFF2-40B4-BE49-F238E27FC236}">
                <a16:creationId xmlns:a16="http://schemas.microsoft.com/office/drawing/2014/main" id="{41731243-79FE-4644-ABC6-B8350F591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945" y="3933056"/>
            <a:ext cx="384125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18EE01-7FB6-49AB-8C22-14284A137680}"/>
              </a:ext>
            </a:extLst>
          </p:cNvPr>
          <p:cNvSpPr txBox="1">
            <a:spLocks/>
          </p:cNvSpPr>
          <p:nvPr/>
        </p:nvSpPr>
        <p:spPr bwMode="auto">
          <a:xfrm>
            <a:off x="438560" y="6309320"/>
            <a:ext cx="3798643" cy="36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机床进给系统使用调速阀节流回路为主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8DC59-3647-421D-A45A-0E1E53CA216E}"/>
              </a:ext>
            </a:extLst>
          </p:cNvPr>
          <p:cNvSpPr txBox="1">
            <a:spLocks/>
          </p:cNvSpPr>
          <p:nvPr/>
        </p:nvSpPr>
        <p:spPr bwMode="auto">
          <a:xfrm>
            <a:off x="4572000" y="6309320"/>
            <a:ext cx="4158684" cy="36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机器人需使用高性能的伺服阀节流回路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844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液压调速回路概述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DED0A-F38B-4992-9AE5-791F1F05C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89640"/>
            <a:ext cx="8640960" cy="1271208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调速回路的特性基本上决定了液压系统的性质、特点和用途。</a:t>
            </a:r>
            <a:endParaRPr lang="en-US" altLang="zh-CN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调速回路特性：调速特性、机械特性、功率特性</a:t>
            </a:r>
            <a:endParaRPr lang="en-US" altLang="zh-CN" sz="2000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dirty="0"/>
          </a:p>
        </p:txBody>
      </p:sp>
      <p:pic>
        <p:nvPicPr>
          <p:cNvPr id="51" name="Picture 2" descr="https://gimg2.baidu.com/image_search/src=http%3A%2F%2Fimg1.yunshangxun.cn%2Fdata%2Fupload%2Fdefault%2F20201209%2F5fd0264a1a656.jpg&amp;refer=http%3A%2F%2Fimg1.yunshangxun.cn&amp;app=2002&amp;size=f9999,10000&amp;q=a80&amp;n=0&amp;g=0n&amp;fmt=jpeg?sec=1627724506&amp;t=085d462654f05fec9ca18956139b6c71">
            <a:extLst>
              <a:ext uri="{FF2B5EF4-FFF2-40B4-BE49-F238E27FC236}">
                <a16:creationId xmlns:a16="http://schemas.microsoft.com/office/drawing/2014/main" id="{8CC75198-5897-4A53-A191-FE53701A9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53354" y="3327424"/>
            <a:ext cx="3181026" cy="2675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gimg2.baidu.com/image_search/src=http%3A%2F%2Fimg1.yunshangxun.cn%2Fdata%2Fupload%2Fdefault%2F20191210%2F5def07a0cb837.jpg&amp;refer=http%3A%2F%2Fimg1.yunshangxun.cn&amp;app=2002&amp;size=f9999,10000&amp;q=a80&amp;n=0&amp;g=0n&amp;fmt=jpeg?sec=1627724478&amp;t=0805829eabec5a9eae19265ae384651a">
            <a:extLst>
              <a:ext uri="{FF2B5EF4-FFF2-40B4-BE49-F238E27FC236}">
                <a16:creationId xmlns:a16="http://schemas.microsoft.com/office/drawing/2014/main" id="{322CC1EB-0E5B-4219-8F19-D760E0E3C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3398" y="3392002"/>
            <a:ext cx="3297118" cy="263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知名液压机器人的伺服液压执行器结构简介">
            <a:extLst>
              <a:ext uri="{FF2B5EF4-FFF2-40B4-BE49-F238E27FC236}">
                <a16:creationId xmlns:a16="http://schemas.microsoft.com/office/drawing/2014/main" id="{00C870E4-0F38-496E-8CD0-17C4C309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190" y="3182696"/>
            <a:ext cx="2348693" cy="291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42658D5-9373-40F9-A57C-33040660A6A7}"/>
              </a:ext>
            </a:extLst>
          </p:cNvPr>
          <p:cNvSpPr txBox="1"/>
          <p:nvPr/>
        </p:nvSpPr>
        <p:spPr>
          <a:xfrm>
            <a:off x="251520" y="627959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装载机需要大的传动比范围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ED8EFBB-F177-4602-AB38-2B73C86FD09B}"/>
              </a:ext>
            </a:extLst>
          </p:cNvPr>
          <p:cNvSpPr txBox="1"/>
          <p:nvPr/>
        </p:nvSpPr>
        <p:spPr>
          <a:xfrm>
            <a:off x="3429430" y="627466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机器人需要良好控制性能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00E346C-8852-4766-B71A-F1AB4A7F997A}"/>
              </a:ext>
            </a:extLst>
          </p:cNvPr>
          <p:cNvSpPr txBox="1"/>
          <p:nvPr/>
        </p:nvSpPr>
        <p:spPr>
          <a:xfrm>
            <a:off x="6278236" y="6274660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工程机械对效率要求较高</a:t>
            </a:r>
          </a:p>
        </p:txBody>
      </p:sp>
    </p:spTree>
    <p:extLst>
      <p:ext uri="{BB962C8B-B14F-4D97-AF65-F5344CB8AC3E}">
        <p14:creationId xmlns:p14="http://schemas.microsoft.com/office/powerpoint/2010/main" val="26097809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B4AEF-3E03-433A-A39E-BE35605E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液压调速回路分类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7E392F-46AA-4702-B5F9-9094A76660D4}"/>
              </a:ext>
            </a:extLst>
          </p:cNvPr>
          <p:cNvSpPr/>
          <p:nvPr/>
        </p:nvSpPr>
        <p:spPr>
          <a:xfrm>
            <a:off x="1186840" y="1715128"/>
            <a:ext cx="2088232" cy="620688"/>
          </a:xfrm>
          <a:prstGeom prst="rect">
            <a:avLst/>
          </a:prstGeom>
          <a:solidFill>
            <a:srgbClr val="7AB4DC"/>
          </a:solidFill>
          <a:ln>
            <a:solidFill>
              <a:srgbClr val="3387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节流调速回路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96D991-2C15-4C2C-8469-59279691616E}"/>
              </a:ext>
            </a:extLst>
          </p:cNvPr>
          <p:cNvSpPr/>
          <p:nvPr/>
        </p:nvSpPr>
        <p:spPr>
          <a:xfrm>
            <a:off x="251520" y="2927170"/>
            <a:ext cx="648072" cy="2230650"/>
          </a:xfrm>
          <a:prstGeom prst="rect">
            <a:avLst/>
          </a:prstGeom>
          <a:solidFill>
            <a:srgbClr val="63CF63"/>
          </a:solidFill>
          <a:ln>
            <a:solidFill>
              <a:srgbClr val="33AB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液压调速回路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0BD6CC-AB30-4484-8FE7-3F140971DC65}"/>
              </a:ext>
            </a:extLst>
          </p:cNvPr>
          <p:cNvSpPr/>
          <p:nvPr/>
        </p:nvSpPr>
        <p:spPr>
          <a:xfrm>
            <a:off x="1186840" y="3755780"/>
            <a:ext cx="2088232" cy="620688"/>
          </a:xfrm>
          <a:prstGeom prst="rect">
            <a:avLst/>
          </a:prstGeom>
          <a:solidFill>
            <a:srgbClr val="7AB4DC"/>
          </a:solidFill>
          <a:ln>
            <a:solidFill>
              <a:srgbClr val="3387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容积调速回路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045C50-E949-4735-9598-E49D0D9CFACD}"/>
              </a:ext>
            </a:extLst>
          </p:cNvPr>
          <p:cNvSpPr/>
          <p:nvPr/>
        </p:nvSpPr>
        <p:spPr>
          <a:xfrm>
            <a:off x="1187624" y="5553864"/>
            <a:ext cx="2088232" cy="620688"/>
          </a:xfrm>
          <a:prstGeom prst="rect">
            <a:avLst/>
          </a:prstGeom>
          <a:solidFill>
            <a:srgbClr val="7AB4DC"/>
          </a:solidFill>
          <a:ln>
            <a:solidFill>
              <a:srgbClr val="3387C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容积节流调速回路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A1F06D-BDF0-425E-BD10-ECD9BD160DD3}"/>
              </a:ext>
            </a:extLst>
          </p:cNvPr>
          <p:cNvSpPr/>
          <p:nvPr/>
        </p:nvSpPr>
        <p:spPr>
          <a:xfrm>
            <a:off x="3643448" y="5979066"/>
            <a:ext cx="2592288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变压式容积节流调速回路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225290-A38A-454B-992E-865236982748}"/>
              </a:ext>
            </a:extLst>
          </p:cNvPr>
          <p:cNvSpPr/>
          <p:nvPr/>
        </p:nvSpPr>
        <p:spPr>
          <a:xfrm>
            <a:off x="3643448" y="5358378"/>
            <a:ext cx="2592288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定压式容积节流调速回路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1D2731-3133-42E5-A8F6-53237F5887A2}"/>
              </a:ext>
            </a:extLst>
          </p:cNvPr>
          <p:cNvSpPr/>
          <p:nvPr/>
        </p:nvSpPr>
        <p:spPr>
          <a:xfrm>
            <a:off x="3643448" y="2140330"/>
            <a:ext cx="2592288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变压式节流调速回路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0DF663-4423-49E8-9768-8B0DE7625B66}"/>
              </a:ext>
            </a:extLst>
          </p:cNvPr>
          <p:cNvSpPr/>
          <p:nvPr/>
        </p:nvSpPr>
        <p:spPr>
          <a:xfrm>
            <a:off x="3643448" y="1519642"/>
            <a:ext cx="2592288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定压式节流调速回路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DAD0C2-FDFE-4B80-83E8-A8DFF72750DF}"/>
              </a:ext>
            </a:extLst>
          </p:cNvPr>
          <p:cNvSpPr/>
          <p:nvPr/>
        </p:nvSpPr>
        <p:spPr>
          <a:xfrm>
            <a:off x="3643448" y="4180982"/>
            <a:ext cx="2592288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泵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马达式容积调速回路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F1D047-E050-47D8-9A74-FD9C7B3B2B31}"/>
              </a:ext>
            </a:extLst>
          </p:cNvPr>
          <p:cNvSpPr/>
          <p:nvPr/>
        </p:nvSpPr>
        <p:spPr>
          <a:xfrm>
            <a:off x="3643448" y="3560294"/>
            <a:ext cx="2592288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泵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缸式容积调速回路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B04254-14D6-4791-8D0C-1C48C7DAB18B}"/>
              </a:ext>
            </a:extLst>
          </p:cNvPr>
          <p:cNvSpPr/>
          <p:nvPr/>
        </p:nvSpPr>
        <p:spPr>
          <a:xfrm>
            <a:off x="6399642" y="1196752"/>
            <a:ext cx="1700750" cy="91882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进口节流式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出口节流式</a:t>
            </a: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64A79D2D-BFD7-407A-98A5-96C40B1B8902}"/>
              </a:ext>
            </a:extLst>
          </p:cNvPr>
          <p:cNvSpPr/>
          <p:nvPr/>
        </p:nvSpPr>
        <p:spPr>
          <a:xfrm>
            <a:off x="899592" y="2025472"/>
            <a:ext cx="286464" cy="39535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B7F9107-C627-4CD1-8545-35E689A1607E}"/>
              </a:ext>
            </a:extLst>
          </p:cNvPr>
          <p:cNvSpPr/>
          <p:nvPr/>
        </p:nvSpPr>
        <p:spPr>
          <a:xfrm>
            <a:off x="3315636" y="3789668"/>
            <a:ext cx="327812" cy="62068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6AB00457-5F1C-4D62-B0F7-9942251DC9BB}"/>
              </a:ext>
            </a:extLst>
          </p:cNvPr>
          <p:cNvSpPr/>
          <p:nvPr/>
        </p:nvSpPr>
        <p:spPr>
          <a:xfrm>
            <a:off x="3315636" y="1681069"/>
            <a:ext cx="327812" cy="62068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FB3A3D29-B0AC-418B-8C28-DAD4F53179BC}"/>
              </a:ext>
            </a:extLst>
          </p:cNvPr>
          <p:cNvSpPr/>
          <p:nvPr/>
        </p:nvSpPr>
        <p:spPr>
          <a:xfrm>
            <a:off x="3315636" y="5587923"/>
            <a:ext cx="327812" cy="620688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左大括号 26">
            <a:extLst>
              <a:ext uri="{FF2B5EF4-FFF2-40B4-BE49-F238E27FC236}">
                <a16:creationId xmlns:a16="http://schemas.microsoft.com/office/drawing/2014/main" id="{6DF9F4F6-09D4-4062-86F7-AFF6533C793B}"/>
              </a:ext>
            </a:extLst>
          </p:cNvPr>
          <p:cNvSpPr/>
          <p:nvPr/>
        </p:nvSpPr>
        <p:spPr>
          <a:xfrm>
            <a:off x="6235736" y="1432997"/>
            <a:ext cx="327812" cy="56426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702437DB-35DF-4574-B9CA-A9950695377E}"/>
              </a:ext>
            </a:extLst>
          </p:cNvPr>
          <p:cNvSpPr/>
          <p:nvPr/>
        </p:nvSpPr>
        <p:spPr>
          <a:xfrm>
            <a:off x="6235736" y="3997288"/>
            <a:ext cx="327812" cy="826136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3CF80B2-B100-47CA-BDF7-5D0CB1D1B623}"/>
              </a:ext>
            </a:extLst>
          </p:cNvPr>
          <p:cNvSpPr/>
          <p:nvPr/>
        </p:nvSpPr>
        <p:spPr>
          <a:xfrm>
            <a:off x="6399642" y="3648744"/>
            <a:ext cx="2354460" cy="1407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变量泵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定量马达式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定量泵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变量马达式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变量泵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变量马达式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DDDC1D-9C5B-4301-8EA1-32545DC2015A}"/>
              </a:ext>
            </a:extLst>
          </p:cNvPr>
          <p:cNvSpPr/>
          <p:nvPr/>
        </p:nvSpPr>
        <p:spPr>
          <a:xfrm>
            <a:off x="179512" y="748021"/>
            <a:ext cx="82253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课程主要内容：以下各类调速回路的调速特性、机械特性、功率特性</a:t>
            </a:r>
          </a:p>
        </p:txBody>
      </p:sp>
    </p:spTree>
    <p:extLst>
      <p:ext uri="{BB962C8B-B14F-4D97-AF65-F5344CB8AC3E}">
        <p14:creationId xmlns:p14="http://schemas.microsoft.com/office/powerpoint/2010/main" val="2309454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A42AE-9182-4D62-A445-7267D488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35475-7AA4-4CBA-A8C3-D8D1FE8B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1176273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工作原理：改变流量控制元件通流截面积来调节油缸运动速度。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分类：定压式节流调速回路、变压式节流调速回路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60C392D-C166-44CE-BA15-91594E0A5EB0}"/>
              </a:ext>
            </a:extLst>
          </p:cNvPr>
          <p:cNvCxnSpPr>
            <a:cxnSpLocks/>
          </p:cNvCxnSpPr>
          <p:nvPr/>
        </p:nvCxnSpPr>
        <p:spPr>
          <a:xfrm flipH="1" flipV="1">
            <a:off x="1738678" y="3763590"/>
            <a:ext cx="325855" cy="9675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10B11D0-4315-4CC1-972E-78090F474879}"/>
              </a:ext>
            </a:extLst>
          </p:cNvPr>
          <p:cNvSpPr/>
          <p:nvPr/>
        </p:nvSpPr>
        <p:spPr>
          <a:xfrm>
            <a:off x="1478394" y="2299613"/>
            <a:ext cx="200168" cy="5118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61A94AE1-054C-4D2D-9493-6307EBCE2DC1}"/>
              </a:ext>
            </a:extLst>
          </p:cNvPr>
          <p:cNvSpPr/>
          <p:nvPr/>
        </p:nvSpPr>
        <p:spPr>
          <a:xfrm>
            <a:off x="2338179" y="4841068"/>
            <a:ext cx="376590" cy="181922"/>
          </a:xfrm>
          <a:custGeom>
            <a:avLst/>
            <a:gdLst>
              <a:gd name="connsiteX0" fmla="*/ 0 w 798285"/>
              <a:gd name="connsiteY0" fmla="*/ 0 h 362857"/>
              <a:gd name="connsiteX1" fmla="*/ 0 w 798285"/>
              <a:gd name="connsiteY1" fmla="*/ 362857 h 362857"/>
              <a:gd name="connsiteX2" fmla="*/ 798285 w 798285"/>
              <a:gd name="connsiteY2" fmla="*/ 362857 h 362857"/>
              <a:gd name="connsiteX3" fmla="*/ 798285 w 798285"/>
              <a:gd name="connsiteY3" fmla="*/ 0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285" h="362857">
                <a:moveTo>
                  <a:pt x="0" y="0"/>
                </a:moveTo>
                <a:lnTo>
                  <a:pt x="0" y="362857"/>
                </a:lnTo>
                <a:lnTo>
                  <a:pt x="798285" y="362857"/>
                </a:lnTo>
                <a:lnTo>
                  <a:pt x="798285" y="0"/>
                </a:lnTo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A9E90E8E-D9AE-4823-AAAD-AB06DEA9329C}"/>
              </a:ext>
            </a:extLst>
          </p:cNvPr>
          <p:cNvSpPr/>
          <p:nvPr/>
        </p:nvSpPr>
        <p:spPr>
          <a:xfrm>
            <a:off x="2177351" y="4198499"/>
            <a:ext cx="359817" cy="814147"/>
          </a:xfrm>
          <a:custGeom>
            <a:avLst/>
            <a:gdLst>
              <a:gd name="connsiteX0" fmla="*/ 0 w 857250"/>
              <a:gd name="connsiteY0" fmla="*/ 0 h 1104900"/>
              <a:gd name="connsiteX1" fmla="*/ 857250 w 857250"/>
              <a:gd name="connsiteY1" fmla="*/ 0 h 1104900"/>
              <a:gd name="connsiteX2" fmla="*/ 857250 w 85725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250" h="1104900">
                <a:moveTo>
                  <a:pt x="0" y="0"/>
                </a:moveTo>
                <a:lnTo>
                  <a:pt x="857250" y="0"/>
                </a:lnTo>
                <a:lnTo>
                  <a:pt x="857250" y="110490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2364F26-DB13-4453-B263-39AEF0D40508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79139" y="2825137"/>
            <a:ext cx="0" cy="18409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8CBF4A9-E8DE-46C9-8935-96A1B1E3173A}"/>
              </a:ext>
            </a:extLst>
          </p:cNvPr>
          <p:cNvCxnSpPr>
            <a:cxnSpLocks/>
            <a:stCxn id="60" idx="1"/>
            <a:endCxn id="59" idx="6"/>
          </p:cNvCxnSpPr>
          <p:nvPr/>
        </p:nvCxnSpPr>
        <p:spPr>
          <a:xfrm flipH="1" flipV="1">
            <a:off x="1037272" y="4196614"/>
            <a:ext cx="641289" cy="22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CC32C944-4932-424D-B7D4-987FA2E683E7}"/>
              </a:ext>
            </a:extLst>
          </p:cNvPr>
          <p:cNvSpPr/>
          <p:nvPr/>
        </p:nvSpPr>
        <p:spPr>
          <a:xfrm>
            <a:off x="1228766" y="4923317"/>
            <a:ext cx="249628" cy="1222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A9D7723-F24C-4C54-8ACE-E2258037F459}"/>
              </a:ext>
            </a:extLst>
          </p:cNvPr>
          <p:cNvGrpSpPr/>
          <p:nvPr/>
        </p:nvGrpSpPr>
        <p:grpSpPr>
          <a:xfrm>
            <a:off x="679585" y="4666084"/>
            <a:ext cx="599106" cy="636710"/>
            <a:chOff x="1475656" y="3911172"/>
            <a:chExt cx="864096" cy="864096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BEB5ED7-E895-4E2E-8D70-C6EF34C37732}"/>
                </a:ext>
              </a:extLst>
            </p:cNvPr>
            <p:cNvSpPr/>
            <p:nvPr/>
          </p:nvSpPr>
          <p:spPr>
            <a:xfrm>
              <a:off x="1475656" y="3911172"/>
              <a:ext cx="864096" cy="864096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138C2512-526D-418E-BD66-F8226CC1726A}"/>
                </a:ext>
              </a:extLst>
            </p:cNvPr>
            <p:cNvSpPr/>
            <p:nvPr/>
          </p:nvSpPr>
          <p:spPr>
            <a:xfrm>
              <a:off x="1750812" y="3911172"/>
              <a:ext cx="313784" cy="245913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弧形 55">
            <a:extLst>
              <a:ext uri="{FF2B5EF4-FFF2-40B4-BE49-F238E27FC236}">
                <a16:creationId xmlns:a16="http://schemas.microsoft.com/office/drawing/2014/main" id="{3EE76F67-2D11-425D-9B63-E6DDBEBE232C}"/>
              </a:ext>
            </a:extLst>
          </p:cNvPr>
          <p:cNvSpPr/>
          <p:nvPr/>
        </p:nvSpPr>
        <p:spPr>
          <a:xfrm>
            <a:off x="573841" y="4666084"/>
            <a:ext cx="405298" cy="636710"/>
          </a:xfrm>
          <a:prstGeom prst="arc">
            <a:avLst>
              <a:gd name="adj1" fmla="val 6923903"/>
              <a:gd name="adj2" fmla="val 14648334"/>
            </a:avLst>
          </a:prstGeom>
          <a:ln w="19050">
            <a:headEnd type="triangle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75C860C1-33D8-4082-A265-DF1364FEFFAF}"/>
              </a:ext>
            </a:extLst>
          </p:cNvPr>
          <p:cNvSpPr/>
          <p:nvPr/>
        </p:nvSpPr>
        <p:spPr>
          <a:xfrm>
            <a:off x="799054" y="5690334"/>
            <a:ext cx="376590" cy="181922"/>
          </a:xfrm>
          <a:custGeom>
            <a:avLst/>
            <a:gdLst>
              <a:gd name="connsiteX0" fmla="*/ 0 w 798285"/>
              <a:gd name="connsiteY0" fmla="*/ 0 h 362857"/>
              <a:gd name="connsiteX1" fmla="*/ 0 w 798285"/>
              <a:gd name="connsiteY1" fmla="*/ 362857 h 362857"/>
              <a:gd name="connsiteX2" fmla="*/ 798285 w 798285"/>
              <a:gd name="connsiteY2" fmla="*/ 362857 h 362857"/>
              <a:gd name="connsiteX3" fmla="*/ 798285 w 798285"/>
              <a:gd name="connsiteY3" fmla="*/ 0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285" h="362857">
                <a:moveTo>
                  <a:pt x="0" y="0"/>
                </a:moveTo>
                <a:lnTo>
                  <a:pt x="0" y="362857"/>
                </a:lnTo>
                <a:lnTo>
                  <a:pt x="798285" y="362857"/>
                </a:lnTo>
                <a:lnTo>
                  <a:pt x="798285" y="0"/>
                </a:lnTo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8225CCE-5B1B-4D1A-BC9B-2A57F7D1489E}"/>
              </a:ext>
            </a:extLst>
          </p:cNvPr>
          <p:cNvCxnSpPr>
            <a:cxnSpLocks/>
            <a:endCxn id="54" idx="4"/>
          </p:cNvCxnSpPr>
          <p:nvPr/>
        </p:nvCxnSpPr>
        <p:spPr>
          <a:xfrm flipV="1">
            <a:off x="975034" y="5302794"/>
            <a:ext cx="4105" cy="5694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DEC105B4-297D-4AEE-AFDA-72B702B353A7}"/>
              </a:ext>
            </a:extLst>
          </p:cNvPr>
          <p:cNvSpPr/>
          <p:nvPr/>
        </p:nvSpPr>
        <p:spPr>
          <a:xfrm>
            <a:off x="937424" y="4143556"/>
            <a:ext cx="99848" cy="106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C65E72A-BA3F-4B14-B9A7-F5826C4BE398}"/>
              </a:ext>
            </a:extLst>
          </p:cNvPr>
          <p:cNvSpPr/>
          <p:nvPr/>
        </p:nvSpPr>
        <p:spPr>
          <a:xfrm>
            <a:off x="1678562" y="3933593"/>
            <a:ext cx="499255" cy="530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5254D46-9D8D-4237-96CC-54CB3E22C18A}"/>
              </a:ext>
            </a:extLst>
          </p:cNvPr>
          <p:cNvCxnSpPr>
            <a:cxnSpLocks/>
          </p:cNvCxnSpPr>
          <p:nvPr/>
        </p:nvCxnSpPr>
        <p:spPr>
          <a:xfrm>
            <a:off x="1678562" y="4363854"/>
            <a:ext cx="49925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36D35380-11A5-4D1A-B697-139FCC8EF3D3}"/>
              </a:ext>
            </a:extLst>
          </p:cNvPr>
          <p:cNvSpPr/>
          <p:nvPr/>
        </p:nvSpPr>
        <p:spPr>
          <a:xfrm>
            <a:off x="1421660" y="4204676"/>
            <a:ext cx="513225" cy="513353"/>
          </a:xfrm>
          <a:custGeom>
            <a:avLst/>
            <a:gdLst>
              <a:gd name="connsiteX0" fmla="*/ 333829 w 740229"/>
              <a:gd name="connsiteY0" fmla="*/ 0 h 696685"/>
              <a:gd name="connsiteX1" fmla="*/ 0 w 740229"/>
              <a:gd name="connsiteY1" fmla="*/ 333829 h 696685"/>
              <a:gd name="connsiteX2" fmla="*/ 0 w 740229"/>
              <a:gd name="connsiteY2" fmla="*/ 696685 h 696685"/>
              <a:gd name="connsiteX3" fmla="*/ 740229 w 740229"/>
              <a:gd name="connsiteY3" fmla="*/ 696685 h 696685"/>
              <a:gd name="connsiteX4" fmla="*/ 740229 w 740229"/>
              <a:gd name="connsiteY4" fmla="*/ 464457 h 696685"/>
              <a:gd name="connsiteX0" fmla="*/ 333829 w 740229"/>
              <a:gd name="connsiteY0" fmla="*/ 0 h 696685"/>
              <a:gd name="connsiteX1" fmla="*/ 0 w 740229"/>
              <a:gd name="connsiteY1" fmla="*/ 333829 h 696685"/>
              <a:gd name="connsiteX2" fmla="*/ 0 w 740229"/>
              <a:gd name="connsiteY2" fmla="*/ 696685 h 696685"/>
              <a:gd name="connsiteX3" fmla="*/ 740229 w 740229"/>
              <a:gd name="connsiteY3" fmla="*/ 696685 h 696685"/>
              <a:gd name="connsiteX4" fmla="*/ 737848 w 740229"/>
              <a:gd name="connsiteY4" fmla="*/ 381113 h 69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29" h="696685">
                <a:moveTo>
                  <a:pt x="333829" y="0"/>
                </a:moveTo>
                <a:lnTo>
                  <a:pt x="0" y="333829"/>
                </a:lnTo>
                <a:lnTo>
                  <a:pt x="0" y="696685"/>
                </a:lnTo>
                <a:lnTo>
                  <a:pt x="740229" y="696685"/>
                </a:lnTo>
                <a:cubicBezTo>
                  <a:pt x="739435" y="591494"/>
                  <a:pt x="738642" y="486304"/>
                  <a:pt x="737848" y="381113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id="{2DEE07BE-7418-4C77-A4AB-01BB87C2269E}"/>
              </a:ext>
            </a:extLst>
          </p:cNvPr>
          <p:cNvSpPr/>
          <p:nvPr/>
        </p:nvSpPr>
        <p:spPr>
          <a:xfrm>
            <a:off x="749609" y="3249611"/>
            <a:ext cx="171312" cy="471746"/>
          </a:xfrm>
          <a:prstGeom prst="arc">
            <a:avLst>
              <a:gd name="adj1" fmla="val 16843353"/>
              <a:gd name="adj2" fmla="val 4837442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25BD104A-C432-4522-BC81-F1A760922990}"/>
              </a:ext>
            </a:extLst>
          </p:cNvPr>
          <p:cNvSpPr/>
          <p:nvPr/>
        </p:nvSpPr>
        <p:spPr>
          <a:xfrm flipH="1">
            <a:off x="1034943" y="3247539"/>
            <a:ext cx="193822" cy="471746"/>
          </a:xfrm>
          <a:prstGeom prst="arc">
            <a:avLst>
              <a:gd name="adj1" fmla="val 16843353"/>
              <a:gd name="adj2" fmla="val 4837442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2AE3B17-4B31-49F1-8CF1-AEE8FFC1825F}"/>
              </a:ext>
            </a:extLst>
          </p:cNvPr>
          <p:cNvCxnSpPr>
            <a:cxnSpLocks/>
          </p:cNvCxnSpPr>
          <p:nvPr/>
        </p:nvCxnSpPr>
        <p:spPr>
          <a:xfrm>
            <a:off x="799054" y="3355729"/>
            <a:ext cx="399886" cy="310496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C2AB46C-38B3-4DE3-857E-7C5CD7D19838}"/>
              </a:ext>
            </a:extLst>
          </p:cNvPr>
          <p:cNvSpPr/>
          <p:nvPr/>
        </p:nvSpPr>
        <p:spPr>
          <a:xfrm>
            <a:off x="799054" y="2302811"/>
            <a:ext cx="1902880" cy="52045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93689F23-6838-4712-8EBA-9A92E4188602}"/>
              </a:ext>
            </a:extLst>
          </p:cNvPr>
          <p:cNvSpPr/>
          <p:nvPr/>
        </p:nvSpPr>
        <p:spPr>
          <a:xfrm>
            <a:off x="2258067" y="3217142"/>
            <a:ext cx="376590" cy="181922"/>
          </a:xfrm>
          <a:custGeom>
            <a:avLst/>
            <a:gdLst>
              <a:gd name="connsiteX0" fmla="*/ 0 w 798285"/>
              <a:gd name="connsiteY0" fmla="*/ 0 h 362857"/>
              <a:gd name="connsiteX1" fmla="*/ 0 w 798285"/>
              <a:gd name="connsiteY1" fmla="*/ 362857 h 362857"/>
              <a:gd name="connsiteX2" fmla="*/ 798285 w 798285"/>
              <a:gd name="connsiteY2" fmla="*/ 362857 h 362857"/>
              <a:gd name="connsiteX3" fmla="*/ 798285 w 798285"/>
              <a:gd name="connsiteY3" fmla="*/ 0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285" h="362857">
                <a:moveTo>
                  <a:pt x="0" y="0"/>
                </a:moveTo>
                <a:lnTo>
                  <a:pt x="0" y="362857"/>
                </a:lnTo>
                <a:lnTo>
                  <a:pt x="798285" y="362857"/>
                </a:lnTo>
                <a:lnTo>
                  <a:pt x="798285" y="0"/>
                </a:lnTo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B0A6CC7-A6B6-4E92-9EF1-CA8D12B2E98D}"/>
              </a:ext>
            </a:extLst>
          </p:cNvPr>
          <p:cNvCxnSpPr>
            <a:cxnSpLocks/>
          </p:cNvCxnSpPr>
          <p:nvPr/>
        </p:nvCxnSpPr>
        <p:spPr>
          <a:xfrm flipV="1">
            <a:off x="2446362" y="2824430"/>
            <a:ext cx="4105" cy="5694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A13D3122-F946-4961-B073-29424A39860E}"/>
              </a:ext>
            </a:extLst>
          </p:cNvPr>
          <p:cNvSpPr/>
          <p:nvPr/>
        </p:nvSpPr>
        <p:spPr>
          <a:xfrm>
            <a:off x="1678273" y="2513701"/>
            <a:ext cx="1218135" cy="836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74213FE-BF47-4CEC-96B3-D1D2101F7320}"/>
              </a:ext>
            </a:extLst>
          </p:cNvPr>
          <p:cNvGrpSpPr/>
          <p:nvPr/>
        </p:nvGrpSpPr>
        <p:grpSpPr>
          <a:xfrm>
            <a:off x="3192602" y="2299613"/>
            <a:ext cx="2322566" cy="3572643"/>
            <a:chOff x="4967254" y="1059614"/>
            <a:chExt cx="3349857" cy="48485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2A64A11-3E62-413F-AAB6-0FF21BA13A68}"/>
                </a:ext>
              </a:extLst>
            </p:cNvPr>
            <p:cNvSpPr/>
            <p:nvPr/>
          </p:nvSpPr>
          <p:spPr>
            <a:xfrm>
              <a:off x="6271898" y="1059614"/>
              <a:ext cx="288704" cy="69467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4718B97-63C0-41E5-BAEE-9EE39C468B66}"/>
                </a:ext>
              </a:extLst>
            </p:cNvPr>
            <p:cNvSpPr/>
            <p:nvPr/>
          </p:nvSpPr>
          <p:spPr>
            <a:xfrm>
              <a:off x="7605352" y="4508687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24EB5A1B-1A52-4534-B372-215C72F1ED3D}"/>
                </a:ext>
              </a:extLst>
            </p:cNvPr>
            <p:cNvSpPr/>
            <p:nvPr/>
          </p:nvSpPr>
          <p:spPr>
            <a:xfrm>
              <a:off x="7280010" y="3636641"/>
              <a:ext cx="567698" cy="1104900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A29E921-22F4-4F24-91B9-133C45F68F55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5551818" y="1772816"/>
              <a:ext cx="0" cy="24983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53D69988-140C-4F23-8AF3-FD34EA4BD52C}"/>
                </a:ext>
              </a:extLst>
            </p:cNvPr>
            <p:cNvCxnSpPr>
              <a:cxnSpLocks/>
              <a:stCxn id="82" idx="1"/>
              <a:endCxn id="81" idx="6"/>
            </p:cNvCxnSpPr>
            <p:nvPr/>
          </p:nvCxnSpPr>
          <p:spPr>
            <a:xfrm flipH="1" flipV="1">
              <a:off x="5635665" y="3634082"/>
              <a:ext cx="924937" cy="3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7BBDF75-D696-4983-86D9-9C3E08DBD39F}"/>
                </a:ext>
              </a:extLst>
            </p:cNvPr>
            <p:cNvSpPr/>
            <p:nvPr/>
          </p:nvSpPr>
          <p:spPr>
            <a:xfrm>
              <a:off x="5911858" y="4620310"/>
              <a:ext cx="360040" cy="1659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793FE70A-34A8-461F-A4FB-0116A3A6EBD2}"/>
                </a:ext>
              </a:extLst>
            </p:cNvPr>
            <p:cNvGrpSpPr/>
            <p:nvPr/>
          </p:nvGrpSpPr>
          <p:grpSpPr>
            <a:xfrm>
              <a:off x="5119770" y="4271212"/>
              <a:ext cx="864096" cy="864096"/>
              <a:chOff x="1475656" y="3911172"/>
              <a:chExt cx="864096" cy="864096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B8FD773B-AB61-4FD7-B2CB-EC6B37469C2C}"/>
                  </a:ext>
                </a:extLst>
              </p:cNvPr>
              <p:cNvSpPr/>
              <p:nvPr/>
            </p:nvSpPr>
            <p:spPr>
              <a:xfrm>
                <a:off x="1475656" y="3911172"/>
                <a:ext cx="864096" cy="86409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520C074D-41D7-430B-B465-08D1829658A0}"/>
                  </a:ext>
                </a:extLst>
              </p:cNvPr>
              <p:cNvSpPr/>
              <p:nvPr/>
            </p:nvSpPr>
            <p:spPr>
              <a:xfrm>
                <a:off x="1750812" y="3911172"/>
                <a:ext cx="313784" cy="245913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E77D0256-6243-47CF-8E40-6AC738B948BC}"/>
                </a:ext>
              </a:extLst>
            </p:cNvPr>
            <p:cNvSpPr/>
            <p:nvPr/>
          </p:nvSpPr>
          <p:spPr>
            <a:xfrm>
              <a:off x="4967254" y="4271212"/>
              <a:ext cx="584564" cy="864096"/>
            </a:xfrm>
            <a:prstGeom prst="arc">
              <a:avLst>
                <a:gd name="adj1" fmla="val 6923903"/>
                <a:gd name="adj2" fmla="val 14648334"/>
              </a:avLst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735E6336-5E76-46D8-BF1F-E51EB038F688}"/>
                </a:ext>
              </a:extLst>
            </p:cNvPr>
            <p:cNvSpPr/>
            <p:nvPr/>
          </p:nvSpPr>
          <p:spPr>
            <a:xfrm>
              <a:off x="5292080" y="5661248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8EA16FBE-B3B7-496A-9C66-1C24CE6E1239}"/>
                </a:ext>
              </a:extLst>
            </p:cNvPr>
            <p:cNvCxnSpPr>
              <a:cxnSpLocks/>
              <a:endCxn id="92" idx="4"/>
            </p:cNvCxnSpPr>
            <p:nvPr/>
          </p:nvCxnSpPr>
          <p:spPr>
            <a:xfrm flipV="1">
              <a:off x="5545898" y="5135308"/>
              <a:ext cx="5920" cy="7728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83363B2-7620-4ABC-A297-80BD358C4076}"/>
                </a:ext>
              </a:extLst>
            </p:cNvPr>
            <p:cNvSpPr/>
            <p:nvPr/>
          </p:nvSpPr>
          <p:spPr>
            <a:xfrm>
              <a:off x="5491653" y="3562076"/>
              <a:ext cx="144012" cy="1440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194197B-D1AB-45FF-B99E-7D44AE6257EB}"/>
                </a:ext>
              </a:extLst>
            </p:cNvPr>
            <p:cNvSpPr/>
            <p:nvPr/>
          </p:nvSpPr>
          <p:spPr>
            <a:xfrm>
              <a:off x="6560602" y="3277130"/>
              <a:ext cx="720080" cy="72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90B565BF-7870-4D59-91A4-A92E9869EEBF}"/>
                </a:ext>
              </a:extLst>
            </p:cNvPr>
            <p:cNvCxnSpPr>
              <a:cxnSpLocks/>
            </p:cNvCxnSpPr>
            <p:nvPr/>
          </p:nvCxnSpPr>
          <p:spPr>
            <a:xfrm>
              <a:off x="6560602" y="3861048"/>
              <a:ext cx="7200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6D15364-D827-4763-8ED3-6C6E8A74E23F}"/>
                </a:ext>
              </a:extLst>
            </p:cNvPr>
            <p:cNvSpPr/>
            <p:nvPr/>
          </p:nvSpPr>
          <p:spPr>
            <a:xfrm>
              <a:off x="6190071" y="3645024"/>
              <a:ext cx="740229" cy="696685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弧形 84">
              <a:extLst>
                <a:ext uri="{FF2B5EF4-FFF2-40B4-BE49-F238E27FC236}">
                  <a16:creationId xmlns:a16="http://schemas.microsoft.com/office/drawing/2014/main" id="{EFF214CF-6C71-4ABF-9DDC-DEE7E102093B}"/>
                </a:ext>
              </a:extLst>
            </p:cNvPr>
            <p:cNvSpPr/>
            <p:nvPr/>
          </p:nvSpPr>
          <p:spPr>
            <a:xfrm>
              <a:off x="7342296" y="2070538"/>
              <a:ext cx="247085" cy="640218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弧形 85">
              <a:extLst>
                <a:ext uri="{FF2B5EF4-FFF2-40B4-BE49-F238E27FC236}">
                  <a16:creationId xmlns:a16="http://schemas.microsoft.com/office/drawing/2014/main" id="{899DA096-C4A3-4500-95C2-9B95215583C9}"/>
                </a:ext>
              </a:extLst>
            </p:cNvPr>
            <p:cNvSpPr/>
            <p:nvPr/>
          </p:nvSpPr>
          <p:spPr>
            <a:xfrm flipH="1">
              <a:off x="7753835" y="2067726"/>
              <a:ext cx="279551" cy="640218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36089983-0971-4EEA-B8AA-4B6152309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427" y="2180596"/>
              <a:ext cx="543158" cy="4192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F8D039B9-38E3-4A17-A5FC-5B342DEEB7A2}"/>
                </a:ext>
              </a:extLst>
            </p:cNvPr>
            <p:cNvSpPr/>
            <p:nvPr/>
          </p:nvSpPr>
          <p:spPr>
            <a:xfrm>
              <a:off x="5292080" y="1063954"/>
              <a:ext cx="2744540" cy="70632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2D3AFC97-18D9-481B-9668-59D6B093E9D1}"/>
                </a:ext>
              </a:extLst>
            </p:cNvPr>
            <p:cNvSpPr/>
            <p:nvPr/>
          </p:nvSpPr>
          <p:spPr>
            <a:xfrm>
              <a:off x="7396427" y="2986286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07205271-52E5-47D3-9190-FF5774F42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3927" y="1771858"/>
              <a:ext cx="0" cy="14613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24DC9F69-DD94-4116-B556-07A80A43C0DE}"/>
                </a:ext>
              </a:extLst>
            </p:cNvPr>
            <p:cNvSpPr/>
            <p:nvPr/>
          </p:nvSpPr>
          <p:spPr>
            <a:xfrm>
              <a:off x="6560185" y="1350158"/>
              <a:ext cx="1756926" cy="1135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194ECE04-6192-4D18-AA59-836DEB7866D5}"/>
              </a:ext>
            </a:extLst>
          </p:cNvPr>
          <p:cNvSpPr/>
          <p:nvPr/>
        </p:nvSpPr>
        <p:spPr>
          <a:xfrm>
            <a:off x="1826721" y="3678021"/>
            <a:ext cx="149770" cy="242138"/>
          </a:xfrm>
          <a:custGeom>
            <a:avLst/>
            <a:gdLst>
              <a:gd name="connsiteX0" fmla="*/ 152400 w 266700"/>
              <a:gd name="connsiteY0" fmla="*/ 342900 h 342900"/>
              <a:gd name="connsiteX1" fmla="*/ 0 w 266700"/>
              <a:gd name="connsiteY1" fmla="*/ 295275 h 342900"/>
              <a:gd name="connsiteX2" fmla="*/ 238125 w 266700"/>
              <a:gd name="connsiteY2" fmla="*/ 247650 h 342900"/>
              <a:gd name="connsiteX3" fmla="*/ 9525 w 266700"/>
              <a:gd name="connsiteY3" fmla="*/ 209550 h 342900"/>
              <a:gd name="connsiteX4" fmla="*/ 257175 w 266700"/>
              <a:gd name="connsiteY4" fmla="*/ 161925 h 342900"/>
              <a:gd name="connsiteX5" fmla="*/ 9525 w 266700"/>
              <a:gd name="connsiteY5" fmla="*/ 104775 h 342900"/>
              <a:gd name="connsiteX6" fmla="*/ 266700 w 266700"/>
              <a:gd name="connsiteY6" fmla="*/ 66675 h 342900"/>
              <a:gd name="connsiteX7" fmla="*/ 9525 w 266700"/>
              <a:gd name="connsiteY7" fmla="*/ 0 h 342900"/>
              <a:gd name="connsiteX0" fmla="*/ 150019 w 264319"/>
              <a:gd name="connsiteY0" fmla="*/ 342900 h 342900"/>
              <a:gd name="connsiteX1" fmla="*/ 0 w 264319"/>
              <a:gd name="connsiteY1" fmla="*/ 290513 h 342900"/>
              <a:gd name="connsiteX2" fmla="*/ 235744 w 264319"/>
              <a:gd name="connsiteY2" fmla="*/ 247650 h 342900"/>
              <a:gd name="connsiteX3" fmla="*/ 7144 w 264319"/>
              <a:gd name="connsiteY3" fmla="*/ 209550 h 342900"/>
              <a:gd name="connsiteX4" fmla="*/ 254794 w 264319"/>
              <a:gd name="connsiteY4" fmla="*/ 161925 h 342900"/>
              <a:gd name="connsiteX5" fmla="*/ 7144 w 264319"/>
              <a:gd name="connsiteY5" fmla="*/ 104775 h 342900"/>
              <a:gd name="connsiteX6" fmla="*/ 264319 w 264319"/>
              <a:gd name="connsiteY6" fmla="*/ 66675 h 342900"/>
              <a:gd name="connsiteX7" fmla="*/ 7144 w 264319"/>
              <a:gd name="connsiteY7" fmla="*/ 0 h 342900"/>
              <a:gd name="connsiteX0" fmla="*/ 150019 w 264319"/>
              <a:gd name="connsiteY0" fmla="*/ 342900 h 342900"/>
              <a:gd name="connsiteX1" fmla="*/ 0 w 264319"/>
              <a:gd name="connsiteY1" fmla="*/ 290513 h 342900"/>
              <a:gd name="connsiteX2" fmla="*/ 257175 w 264319"/>
              <a:gd name="connsiteY2" fmla="*/ 247650 h 342900"/>
              <a:gd name="connsiteX3" fmla="*/ 7144 w 264319"/>
              <a:gd name="connsiteY3" fmla="*/ 209550 h 342900"/>
              <a:gd name="connsiteX4" fmla="*/ 254794 w 264319"/>
              <a:gd name="connsiteY4" fmla="*/ 161925 h 342900"/>
              <a:gd name="connsiteX5" fmla="*/ 7144 w 264319"/>
              <a:gd name="connsiteY5" fmla="*/ 104775 h 342900"/>
              <a:gd name="connsiteX6" fmla="*/ 264319 w 264319"/>
              <a:gd name="connsiteY6" fmla="*/ 66675 h 342900"/>
              <a:gd name="connsiteX7" fmla="*/ 7144 w 264319"/>
              <a:gd name="connsiteY7" fmla="*/ 0 h 342900"/>
              <a:gd name="connsiteX0" fmla="*/ 150019 w 266700"/>
              <a:gd name="connsiteY0" fmla="*/ 342900 h 342900"/>
              <a:gd name="connsiteX1" fmla="*/ 0 w 266700"/>
              <a:gd name="connsiteY1" fmla="*/ 290513 h 342900"/>
              <a:gd name="connsiteX2" fmla="*/ 257175 w 266700"/>
              <a:gd name="connsiteY2" fmla="*/ 247650 h 342900"/>
              <a:gd name="connsiteX3" fmla="*/ 7144 w 266700"/>
              <a:gd name="connsiteY3" fmla="*/ 209550 h 342900"/>
              <a:gd name="connsiteX4" fmla="*/ 254794 w 266700"/>
              <a:gd name="connsiteY4" fmla="*/ 161925 h 342900"/>
              <a:gd name="connsiteX5" fmla="*/ 7144 w 266700"/>
              <a:gd name="connsiteY5" fmla="*/ 104775 h 342900"/>
              <a:gd name="connsiteX6" fmla="*/ 266700 w 266700"/>
              <a:gd name="connsiteY6" fmla="*/ 57150 h 342900"/>
              <a:gd name="connsiteX7" fmla="*/ 7144 w 266700"/>
              <a:gd name="connsiteY7" fmla="*/ 0 h 342900"/>
              <a:gd name="connsiteX0" fmla="*/ 150019 w 261937"/>
              <a:gd name="connsiteY0" fmla="*/ 342900 h 342900"/>
              <a:gd name="connsiteX1" fmla="*/ 0 w 261937"/>
              <a:gd name="connsiteY1" fmla="*/ 290513 h 342900"/>
              <a:gd name="connsiteX2" fmla="*/ 257175 w 261937"/>
              <a:gd name="connsiteY2" fmla="*/ 247650 h 342900"/>
              <a:gd name="connsiteX3" fmla="*/ 7144 w 261937"/>
              <a:gd name="connsiteY3" fmla="*/ 209550 h 342900"/>
              <a:gd name="connsiteX4" fmla="*/ 254794 w 261937"/>
              <a:gd name="connsiteY4" fmla="*/ 161925 h 342900"/>
              <a:gd name="connsiteX5" fmla="*/ 7144 w 261937"/>
              <a:gd name="connsiteY5" fmla="*/ 104775 h 342900"/>
              <a:gd name="connsiteX6" fmla="*/ 261937 w 261937"/>
              <a:gd name="connsiteY6" fmla="*/ 69057 h 342900"/>
              <a:gd name="connsiteX7" fmla="*/ 7144 w 261937"/>
              <a:gd name="connsiteY7" fmla="*/ 0 h 342900"/>
              <a:gd name="connsiteX0" fmla="*/ 154781 w 266699"/>
              <a:gd name="connsiteY0" fmla="*/ 345281 h 345281"/>
              <a:gd name="connsiteX1" fmla="*/ 4762 w 266699"/>
              <a:gd name="connsiteY1" fmla="*/ 292894 h 345281"/>
              <a:gd name="connsiteX2" fmla="*/ 261937 w 266699"/>
              <a:gd name="connsiteY2" fmla="*/ 250031 h 345281"/>
              <a:gd name="connsiteX3" fmla="*/ 11906 w 266699"/>
              <a:gd name="connsiteY3" fmla="*/ 211931 h 345281"/>
              <a:gd name="connsiteX4" fmla="*/ 259556 w 266699"/>
              <a:gd name="connsiteY4" fmla="*/ 164306 h 345281"/>
              <a:gd name="connsiteX5" fmla="*/ 11906 w 266699"/>
              <a:gd name="connsiteY5" fmla="*/ 107156 h 345281"/>
              <a:gd name="connsiteX6" fmla="*/ 266699 w 266699"/>
              <a:gd name="connsiteY6" fmla="*/ 71438 h 345281"/>
              <a:gd name="connsiteX7" fmla="*/ 0 w 266699"/>
              <a:gd name="connsiteY7" fmla="*/ 0 h 345281"/>
              <a:gd name="connsiteX0" fmla="*/ 154782 w 266700"/>
              <a:gd name="connsiteY0" fmla="*/ 345281 h 345281"/>
              <a:gd name="connsiteX1" fmla="*/ 4763 w 266700"/>
              <a:gd name="connsiteY1" fmla="*/ 292894 h 345281"/>
              <a:gd name="connsiteX2" fmla="*/ 261938 w 266700"/>
              <a:gd name="connsiteY2" fmla="*/ 250031 h 345281"/>
              <a:gd name="connsiteX3" fmla="*/ 0 w 266700"/>
              <a:gd name="connsiteY3" fmla="*/ 204787 h 345281"/>
              <a:gd name="connsiteX4" fmla="*/ 259557 w 266700"/>
              <a:gd name="connsiteY4" fmla="*/ 164306 h 345281"/>
              <a:gd name="connsiteX5" fmla="*/ 11907 w 266700"/>
              <a:gd name="connsiteY5" fmla="*/ 107156 h 345281"/>
              <a:gd name="connsiteX6" fmla="*/ 266700 w 266700"/>
              <a:gd name="connsiteY6" fmla="*/ 71438 h 345281"/>
              <a:gd name="connsiteX7" fmla="*/ 1 w 266700"/>
              <a:gd name="connsiteY7" fmla="*/ 0 h 345281"/>
              <a:gd name="connsiteX0" fmla="*/ 157162 w 269080"/>
              <a:gd name="connsiteY0" fmla="*/ 345281 h 345281"/>
              <a:gd name="connsiteX1" fmla="*/ 7143 w 269080"/>
              <a:gd name="connsiteY1" fmla="*/ 292894 h 345281"/>
              <a:gd name="connsiteX2" fmla="*/ 264318 w 269080"/>
              <a:gd name="connsiteY2" fmla="*/ 250031 h 345281"/>
              <a:gd name="connsiteX3" fmla="*/ 2380 w 269080"/>
              <a:gd name="connsiteY3" fmla="*/ 204787 h 345281"/>
              <a:gd name="connsiteX4" fmla="*/ 261937 w 269080"/>
              <a:gd name="connsiteY4" fmla="*/ 164306 h 345281"/>
              <a:gd name="connsiteX5" fmla="*/ 0 w 269080"/>
              <a:gd name="connsiteY5" fmla="*/ 104775 h 345281"/>
              <a:gd name="connsiteX6" fmla="*/ 269080 w 269080"/>
              <a:gd name="connsiteY6" fmla="*/ 71438 h 345281"/>
              <a:gd name="connsiteX7" fmla="*/ 2381 w 269080"/>
              <a:gd name="connsiteY7" fmla="*/ 0 h 345281"/>
              <a:gd name="connsiteX0" fmla="*/ 164305 w 269080"/>
              <a:gd name="connsiteY0" fmla="*/ 328612 h 328612"/>
              <a:gd name="connsiteX1" fmla="*/ 7143 w 269080"/>
              <a:gd name="connsiteY1" fmla="*/ 292894 h 328612"/>
              <a:gd name="connsiteX2" fmla="*/ 264318 w 269080"/>
              <a:gd name="connsiteY2" fmla="*/ 250031 h 328612"/>
              <a:gd name="connsiteX3" fmla="*/ 2380 w 269080"/>
              <a:gd name="connsiteY3" fmla="*/ 204787 h 328612"/>
              <a:gd name="connsiteX4" fmla="*/ 261937 w 269080"/>
              <a:gd name="connsiteY4" fmla="*/ 164306 h 328612"/>
              <a:gd name="connsiteX5" fmla="*/ 0 w 269080"/>
              <a:gd name="connsiteY5" fmla="*/ 104775 h 328612"/>
              <a:gd name="connsiteX6" fmla="*/ 269080 w 269080"/>
              <a:gd name="connsiteY6" fmla="*/ 71438 h 328612"/>
              <a:gd name="connsiteX7" fmla="*/ 2381 w 269080"/>
              <a:gd name="connsiteY7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080" h="328612">
                <a:moveTo>
                  <a:pt x="164305" y="328612"/>
                </a:moveTo>
                <a:lnTo>
                  <a:pt x="7143" y="292894"/>
                </a:lnTo>
                <a:lnTo>
                  <a:pt x="264318" y="250031"/>
                </a:lnTo>
                <a:lnTo>
                  <a:pt x="2380" y="204787"/>
                </a:lnTo>
                <a:lnTo>
                  <a:pt x="261937" y="164306"/>
                </a:lnTo>
                <a:lnTo>
                  <a:pt x="0" y="104775"/>
                </a:lnTo>
                <a:lnTo>
                  <a:pt x="269080" y="71438"/>
                </a:lnTo>
                <a:lnTo>
                  <a:pt x="23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3AACC4E7-DF84-4B32-9C7F-DB0E59E90CC7}"/>
              </a:ext>
            </a:extLst>
          </p:cNvPr>
          <p:cNvCxnSpPr>
            <a:cxnSpLocks/>
          </p:cNvCxnSpPr>
          <p:nvPr/>
        </p:nvCxnSpPr>
        <p:spPr>
          <a:xfrm flipH="1" flipV="1">
            <a:off x="4638949" y="3763590"/>
            <a:ext cx="325855" cy="9675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D11D8885-66C3-436E-997C-A2F301755517}"/>
              </a:ext>
            </a:extLst>
          </p:cNvPr>
          <p:cNvSpPr/>
          <p:nvPr/>
        </p:nvSpPr>
        <p:spPr>
          <a:xfrm>
            <a:off x="4726992" y="3678021"/>
            <a:ext cx="149770" cy="242138"/>
          </a:xfrm>
          <a:custGeom>
            <a:avLst/>
            <a:gdLst>
              <a:gd name="connsiteX0" fmla="*/ 152400 w 266700"/>
              <a:gd name="connsiteY0" fmla="*/ 342900 h 342900"/>
              <a:gd name="connsiteX1" fmla="*/ 0 w 266700"/>
              <a:gd name="connsiteY1" fmla="*/ 295275 h 342900"/>
              <a:gd name="connsiteX2" fmla="*/ 238125 w 266700"/>
              <a:gd name="connsiteY2" fmla="*/ 247650 h 342900"/>
              <a:gd name="connsiteX3" fmla="*/ 9525 w 266700"/>
              <a:gd name="connsiteY3" fmla="*/ 209550 h 342900"/>
              <a:gd name="connsiteX4" fmla="*/ 257175 w 266700"/>
              <a:gd name="connsiteY4" fmla="*/ 161925 h 342900"/>
              <a:gd name="connsiteX5" fmla="*/ 9525 w 266700"/>
              <a:gd name="connsiteY5" fmla="*/ 104775 h 342900"/>
              <a:gd name="connsiteX6" fmla="*/ 266700 w 266700"/>
              <a:gd name="connsiteY6" fmla="*/ 66675 h 342900"/>
              <a:gd name="connsiteX7" fmla="*/ 9525 w 266700"/>
              <a:gd name="connsiteY7" fmla="*/ 0 h 342900"/>
              <a:gd name="connsiteX0" fmla="*/ 150019 w 264319"/>
              <a:gd name="connsiteY0" fmla="*/ 342900 h 342900"/>
              <a:gd name="connsiteX1" fmla="*/ 0 w 264319"/>
              <a:gd name="connsiteY1" fmla="*/ 290513 h 342900"/>
              <a:gd name="connsiteX2" fmla="*/ 235744 w 264319"/>
              <a:gd name="connsiteY2" fmla="*/ 247650 h 342900"/>
              <a:gd name="connsiteX3" fmla="*/ 7144 w 264319"/>
              <a:gd name="connsiteY3" fmla="*/ 209550 h 342900"/>
              <a:gd name="connsiteX4" fmla="*/ 254794 w 264319"/>
              <a:gd name="connsiteY4" fmla="*/ 161925 h 342900"/>
              <a:gd name="connsiteX5" fmla="*/ 7144 w 264319"/>
              <a:gd name="connsiteY5" fmla="*/ 104775 h 342900"/>
              <a:gd name="connsiteX6" fmla="*/ 264319 w 264319"/>
              <a:gd name="connsiteY6" fmla="*/ 66675 h 342900"/>
              <a:gd name="connsiteX7" fmla="*/ 7144 w 264319"/>
              <a:gd name="connsiteY7" fmla="*/ 0 h 342900"/>
              <a:gd name="connsiteX0" fmla="*/ 150019 w 264319"/>
              <a:gd name="connsiteY0" fmla="*/ 342900 h 342900"/>
              <a:gd name="connsiteX1" fmla="*/ 0 w 264319"/>
              <a:gd name="connsiteY1" fmla="*/ 290513 h 342900"/>
              <a:gd name="connsiteX2" fmla="*/ 257175 w 264319"/>
              <a:gd name="connsiteY2" fmla="*/ 247650 h 342900"/>
              <a:gd name="connsiteX3" fmla="*/ 7144 w 264319"/>
              <a:gd name="connsiteY3" fmla="*/ 209550 h 342900"/>
              <a:gd name="connsiteX4" fmla="*/ 254794 w 264319"/>
              <a:gd name="connsiteY4" fmla="*/ 161925 h 342900"/>
              <a:gd name="connsiteX5" fmla="*/ 7144 w 264319"/>
              <a:gd name="connsiteY5" fmla="*/ 104775 h 342900"/>
              <a:gd name="connsiteX6" fmla="*/ 264319 w 264319"/>
              <a:gd name="connsiteY6" fmla="*/ 66675 h 342900"/>
              <a:gd name="connsiteX7" fmla="*/ 7144 w 264319"/>
              <a:gd name="connsiteY7" fmla="*/ 0 h 342900"/>
              <a:gd name="connsiteX0" fmla="*/ 150019 w 266700"/>
              <a:gd name="connsiteY0" fmla="*/ 342900 h 342900"/>
              <a:gd name="connsiteX1" fmla="*/ 0 w 266700"/>
              <a:gd name="connsiteY1" fmla="*/ 290513 h 342900"/>
              <a:gd name="connsiteX2" fmla="*/ 257175 w 266700"/>
              <a:gd name="connsiteY2" fmla="*/ 247650 h 342900"/>
              <a:gd name="connsiteX3" fmla="*/ 7144 w 266700"/>
              <a:gd name="connsiteY3" fmla="*/ 209550 h 342900"/>
              <a:gd name="connsiteX4" fmla="*/ 254794 w 266700"/>
              <a:gd name="connsiteY4" fmla="*/ 161925 h 342900"/>
              <a:gd name="connsiteX5" fmla="*/ 7144 w 266700"/>
              <a:gd name="connsiteY5" fmla="*/ 104775 h 342900"/>
              <a:gd name="connsiteX6" fmla="*/ 266700 w 266700"/>
              <a:gd name="connsiteY6" fmla="*/ 57150 h 342900"/>
              <a:gd name="connsiteX7" fmla="*/ 7144 w 266700"/>
              <a:gd name="connsiteY7" fmla="*/ 0 h 342900"/>
              <a:gd name="connsiteX0" fmla="*/ 150019 w 261937"/>
              <a:gd name="connsiteY0" fmla="*/ 342900 h 342900"/>
              <a:gd name="connsiteX1" fmla="*/ 0 w 261937"/>
              <a:gd name="connsiteY1" fmla="*/ 290513 h 342900"/>
              <a:gd name="connsiteX2" fmla="*/ 257175 w 261937"/>
              <a:gd name="connsiteY2" fmla="*/ 247650 h 342900"/>
              <a:gd name="connsiteX3" fmla="*/ 7144 w 261937"/>
              <a:gd name="connsiteY3" fmla="*/ 209550 h 342900"/>
              <a:gd name="connsiteX4" fmla="*/ 254794 w 261937"/>
              <a:gd name="connsiteY4" fmla="*/ 161925 h 342900"/>
              <a:gd name="connsiteX5" fmla="*/ 7144 w 261937"/>
              <a:gd name="connsiteY5" fmla="*/ 104775 h 342900"/>
              <a:gd name="connsiteX6" fmla="*/ 261937 w 261937"/>
              <a:gd name="connsiteY6" fmla="*/ 69057 h 342900"/>
              <a:gd name="connsiteX7" fmla="*/ 7144 w 261937"/>
              <a:gd name="connsiteY7" fmla="*/ 0 h 342900"/>
              <a:gd name="connsiteX0" fmla="*/ 154781 w 266699"/>
              <a:gd name="connsiteY0" fmla="*/ 345281 h 345281"/>
              <a:gd name="connsiteX1" fmla="*/ 4762 w 266699"/>
              <a:gd name="connsiteY1" fmla="*/ 292894 h 345281"/>
              <a:gd name="connsiteX2" fmla="*/ 261937 w 266699"/>
              <a:gd name="connsiteY2" fmla="*/ 250031 h 345281"/>
              <a:gd name="connsiteX3" fmla="*/ 11906 w 266699"/>
              <a:gd name="connsiteY3" fmla="*/ 211931 h 345281"/>
              <a:gd name="connsiteX4" fmla="*/ 259556 w 266699"/>
              <a:gd name="connsiteY4" fmla="*/ 164306 h 345281"/>
              <a:gd name="connsiteX5" fmla="*/ 11906 w 266699"/>
              <a:gd name="connsiteY5" fmla="*/ 107156 h 345281"/>
              <a:gd name="connsiteX6" fmla="*/ 266699 w 266699"/>
              <a:gd name="connsiteY6" fmla="*/ 71438 h 345281"/>
              <a:gd name="connsiteX7" fmla="*/ 0 w 266699"/>
              <a:gd name="connsiteY7" fmla="*/ 0 h 345281"/>
              <a:gd name="connsiteX0" fmla="*/ 154782 w 266700"/>
              <a:gd name="connsiteY0" fmla="*/ 345281 h 345281"/>
              <a:gd name="connsiteX1" fmla="*/ 4763 w 266700"/>
              <a:gd name="connsiteY1" fmla="*/ 292894 h 345281"/>
              <a:gd name="connsiteX2" fmla="*/ 261938 w 266700"/>
              <a:gd name="connsiteY2" fmla="*/ 250031 h 345281"/>
              <a:gd name="connsiteX3" fmla="*/ 0 w 266700"/>
              <a:gd name="connsiteY3" fmla="*/ 204787 h 345281"/>
              <a:gd name="connsiteX4" fmla="*/ 259557 w 266700"/>
              <a:gd name="connsiteY4" fmla="*/ 164306 h 345281"/>
              <a:gd name="connsiteX5" fmla="*/ 11907 w 266700"/>
              <a:gd name="connsiteY5" fmla="*/ 107156 h 345281"/>
              <a:gd name="connsiteX6" fmla="*/ 266700 w 266700"/>
              <a:gd name="connsiteY6" fmla="*/ 71438 h 345281"/>
              <a:gd name="connsiteX7" fmla="*/ 1 w 266700"/>
              <a:gd name="connsiteY7" fmla="*/ 0 h 345281"/>
              <a:gd name="connsiteX0" fmla="*/ 157162 w 269080"/>
              <a:gd name="connsiteY0" fmla="*/ 345281 h 345281"/>
              <a:gd name="connsiteX1" fmla="*/ 7143 w 269080"/>
              <a:gd name="connsiteY1" fmla="*/ 292894 h 345281"/>
              <a:gd name="connsiteX2" fmla="*/ 264318 w 269080"/>
              <a:gd name="connsiteY2" fmla="*/ 250031 h 345281"/>
              <a:gd name="connsiteX3" fmla="*/ 2380 w 269080"/>
              <a:gd name="connsiteY3" fmla="*/ 204787 h 345281"/>
              <a:gd name="connsiteX4" fmla="*/ 261937 w 269080"/>
              <a:gd name="connsiteY4" fmla="*/ 164306 h 345281"/>
              <a:gd name="connsiteX5" fmla="*/ 0 w 269080"/>
              <a:gd name="connsiteY5" fmla="*/ 104775 h 345281"/>
              <a:gd name="connsiteX6" fmla="*/ 269080 w 269080"/>
              <a:gd name="connsiteY6" fmla="*/ 71438 h 345281"/>
              <a:gd name="connsiteX7" fmla="*/ 2381 w 269080"/>
              <a:gd name="connsiteY7" fmla="*/ 0 h 345281"/>
              <a:gd name="connsiteX0" fmla="*/ 164305 w 269080"/>
              <a:gd name="connsiteY0" fmla="*/ 328612 h 328612"/>
              <a:gd name="connsiteX1" fmla="*/ 7143 w 269080"/>
              <a:gd name="connsiteY1" fmla="*/ 292894 h 328612"/>
              <a:gd name="connsiteX2" fmla="*/ 264318 w 269080"/>
              <a:gd name="connsiteY2" fmla="*/ 250031 h 328612"/>
              <a:gd name="connsiteX3" fmla="*/ 2380 w 269080"/>
              <a:gd name="connsiteY3" fmla="*/ 204787 h 328612"/>
              <a:gd name="connsiteX4" fmla="*/ 261937 w 269080"/>
              <a:gd name="connsiteY4" fmla="*/ 164306 h 328612"/>
              <a:gd name="connsiteX5" fmla="*/ 0 w 269080"/>
              <a:gd name="connsiteY5" fmla="*/ 104775 h 328612"/>
              <a:gd name="connsiteX6" fmla="*/ 269080 w 269080"/>
              <a:gd name="connsiteY6" fmla="*/ 71438 h 328612"/>
              <a:gd name="connsiteX7" fmla="*/ 2381 w 269080"/>
              <a:gd name="connsiteY7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080" h="328612">
                <a:moveTo>
                  <a:pt x="164305" y="328612"/>
                </a:moveTo>
                <a:lnTo>
                  <a:pt x="7143" y="292894"/>
                </a:lnTo>
                <a:lnTo>
                  <a:pt x="264318" y="250031"/>
                </a:lnTo>
                <a:lnTo>
                  <a:pt x="2380" y="204787"/>
                </a:lnTo>
                <a:lnTo>
                  <a:pt x="261937" y="164306"/>
                </a:lnTo>
                <a:lnTo>
                  <a:pt x="0" y="104775"/>
                </a:lnTo>
                <a:lnTo>
                  <a:pt x="269080" y="71438"/>
                </a:lnTo>
                <a:lnTo>
                  <a:pt x="23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ADC765C8-BDD9-4764-BBBA-86E6C07B687D}"/>
              </a:ext>
            </a:extLst>
          </p:cNvPr>
          <p:cNvSpPr txBox="1">
            <a:spLocks/>
          </p:cNvSpPr>
          <p:nvPr/>
        </p:nvSpPr>
        <p:spPr bwMode="auto">
          <a:xfrm>
            <a:off x="1362967" y="6084457"/>
            <a:ext cx="3561908" cy="52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3BB5548A-BA64-491E-B32E-D125186F31AF}"/>
              </a:ext>
            </a:extLst>
          </p:cNvPr>
          <p:cNvSpPr txBox="1"/>
          <p:nvPr/>
        </p:nvSpPr>
        <p:spPr>
          <a:xfrm>
            <a:off x="4216471" y="4793878"/>
            <a:ext cx="8746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溢流阀溢流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8902EC-46A4-4DB8-A215-31CB8ECC48F8}"/>
              </a:ext>
            </a:extLst>
          </p:cNvPr>
          <p:cNvSpPr/>
          <p:nvPr/>
        </p:nvSpPr>
        <p:spPr>
          <a:xfrm>
            <a:off x="106686" y="4108693"/>
            <a:ext cx="7839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泵压力一定</a:t>
            </a:r>
            <a:endParaRPr lang="zh-CN" altLang="en-US" sz="1400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BFFCA00-AD9E-408B-B982-B4D2201A0155}"/>
              </a:ext>
            </a:extLst>
          </p:cNvPr>
          <p:cNvSpPr/>
          <p:nvPr/>
        </p:nvSpPr>
        <p:spPr>
          <a:xfrm>
            <a:off x="2803597" y="4105904"/>
            <a:ext cx="82978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泵压力一定</a:t>
            </a:r>
            <a:endParaRPr lang="zh-CN" altLang="en-US" sz="1400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A48C176-9106-48C1-8DAE-253A1AF9EB27}"/>
              </a:ext>
            </a:extLst>
          </p:cNvPr>
          <p:cNvSpPr txBox="1"/>
          <p:nvPr/>
        </p:nvSpPr>
        <p:spPr>
          <a:xfrm>
            <a:off x="1557858" y="4800665"/>
            <a:ext cx="847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溢流阀溢流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6BD4DFB1-F3F1-4818-9354-980613C41A19}"/>
              </a:ext>
            </a:extLst>
          </p:cNvPr>
          <p:cNvSpPr txBox="1"/>
          <p:nvPr/>
        </p:nvSpPr>
        <p:spPr>
          <a:xfrm>
            <a:off x="38273" y="2966761"/>
            <a:ext cx="1061962" cy="638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控制流入流量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BC7948D5-B620-4609-B899-E18099181098}"/>
              </a:ext>
            </a:extLst>
          </p:cNvPr>
          <p:cNvSpPr txBox="1"/>
          <p:nvPr/>
        </p:nvSpPr>
        <p:spPr>
          <a:xfrm>
            <a:off x="3978873" y="2889882"/>
            <a:ext cx="916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控制流出流量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C21F0B3-0E08-4BE0-AA6D-356CF8DF8854}"/>
              </a:ext>
            </a:extLst>
          </p:cNvPr>
          <p:cNvGrpSpPr/>
          <p:nvPr/>
        </p:nvGrpSpPr>
        <p:grpSpPr>
          <a:xfrm>
            <a:off x="6519654" y="2233096"/>
            <a:ext cx="2338745" cy="3649591"/>
            <a:chOff x="532713" y="1059614"/>
            <a:chExt cx="3441585" cy="5352581"/>
          </a:xfrm>
        </p:grpSpPr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203E81B4-1264-4CB5-8A14-0CEE2B728FDC}"/>
                </a:ext>
              </a:extLst>
            </p:cNvPr>
            <p:cNvSpPr/>
            <p:nvPr/>
          </p:nvSpPr>
          <p:spPr>
            <a:xfrm>
              <a:off x="2971859" y="3195986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0B6613C2-7F66-4C89-9F62-2849F4FB73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2767" y="3550471"/>
              <a:ext cx="469983" cy="13130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EFEF3892-8944-4532-89A2-90EE73348E4D}"/>
                </a:ext>
              </a:extLst>
            </p:cNvPr>
            <p:cNvSpPr/>
            <p:nvPr/>
          </p:nvSpPr>
          <p:spPr>
            <a:xfrm>
              <a:off x="1837357" y="1059614"/>
              <a:ext cx="288704" cy="69467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3A394AF4-2100-45A8-A574-7488F31A4928}"/>
                </a:ext>
              </a:extLst>
            </p:cNvPr>
            <p:cNvSpPr/>
            <p:nvPr/>
          </p:nvSpPr>
          <p:spPr>
            <a:xfrm>
              <a:off x="3431139" y="5012743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62AB45F3-B3F1-46F8-A4EA-9E2F00678046}"/>
                </a:ext>
              </a:extLst>
            </p:cNvPr>
            <p:cNvSpPr/>
            <p:nvPr/>
          </p:nvSpPr>
          <p:spPr>
            <a:xfrm>
              <a:off x="2845469" y="4140696"/>
              <a:ext cx="857250" cy="1104900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639111B7-F838-4B83-BD8E-3D58AE4A39EA}"/>
                </a:ext>
              </a:extLst>
            </p:cNvPr>
            <p:cNvCxnSpPr>
              <a:cxnSpLocks/>
              <a:stCxn id="128" idx="0"/>
            </p:cNvCxnSpPr>
            <p:nvPr/>
          </p:nvCxnSpPr>
          <p:spPr>
            <a:xfrm flipV="1">
              <a:off x="1117277" y="1770278"/>
              <a:ext cx="0" cy="30049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686F8593-1F48-400F-93D6-DAD9302CED8D}"/>
                </a:ext>
              </a:extLst>
            </p:cNvPr>
            <p:cNvCxnSpPr>
              <a:cxnSpLocks/>
              <a:stCxn id="113" idx="1"/>
              <a:endCxn id="112" idx="6"/>
            </p:cNvCxnSpPr>
            <p:nvPr/>
          </p:nvCxnSpPr>
          <p:spPr>
            <a:xfrm flipH="1" flipV="1">
              <a:off x="1201124" y="4138138"/>
              <a:ext cx="924937" cy="3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910688B-36E0-4A7E-8BFB-B3E4CD564EE6}"/>
                </a:ext>
              </a:extLst>
            </p:cNvPr>
            <p:cNvSpPr/>
            <p:nvPr/>
          </p:nvSpPr>
          <p:spPr>
            <a:xfrm>
              <a:off x="1477317" y="5124366"/>
              <a:ext cx="360040" cy="1659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9604AB31-E1F1-433C-8888-F360C849FB4B}"/>
                </a:ext>
              </a:extLst>
            </p:cNvPr>
            <p:cNvGrpSpPr/>
            <p:nvPr/>
          </p:nvGrpSpPr>
          <p:grpSpPr>
            <a:xfrm>
              <a:off x="685229" y="4775268"/>
              <a:ext cx="864096" cy="864096"/>
              <a:chOff x="1475656" y="3911172"/>
              <a:chExt cx="864096" cy="864096"/>
            </a:xfrm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8E465FF3-D5D1-4D0A-912B-784F371DE376}"/>
                  </a:ext>
                </a:extLst>
              </p:cNvPr>
              <p:cNvSpPr/>
              <p:nvPr/>
            </p:nvSpPr>
            <p:spPr>
              <a:xfrm>
                <a:off x="1475656" y="3911172"/>
                <a:ext cx="864096" cy="86409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8" name="等腰三角形 127">
                <a:extLst>
                  <a:ext uri="{FF2B5EF4-FFF2-40B4-BE49-F238E27FC236}">
                    <a16:creationId xmlns:a16="http://schemas.microsoft.com/office/drawing/2014/main" id="{AA39BB67-7927-4FC9-AED8-E85DDB975ACA}"/>
                  </a:ext>
                </a:extLst>
              </p:cNvPr>
              <p:cNvSpPr/>
              <p:nvPr/>
            </p:nvSpPr>
            <p:spPr>
              <a:xfrm>
                <a:off x="1750812" y="3911172"/>
                <a:ext cx="313784" cy="245913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9" name="弧形 108">
              <a:extLst>
                <a:ext uri="{FF2B5EF4-FFF2-40B4-BE49-F238E27FC236}">
                  <a16:creationId xmlns:a16="http://schemas.microsoft.com/office/drawing/2014/main" id="{164FA972-A1F7-42D6-893C-F92CAE7A6498}"/>
                </a:ext>
              </a:extLst>
            </p:cNvPr>
            <p:cNvSpPr/>
            <p:nvPr/>
          </p:nvSpPr>
          <p:spPr>
            <a:xfrm>
              <a:off x="532713" y="4775268"/>
              <a:ext cx="584564" cy="864096"/>
            </a:xfrm>
            <a:prstGeom prst="arc">
              <a:avLst>
                <a:gd name="adj1" fmla="val 6923903"/>
                <a:gd name="adj2" fmla="val 14648334"/>
              </a:avLst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D37A6375-9F5E-488F-AD30-737BAA5A34E7}"/>
                </a:ext>
              </a:extLst>
            </p:cNvPr>
            <p:cNvSpPr/>
            <p:nvPr/>
          </p:nvSpPr>
          <p:spPr>
            <a:xfrm>
              <a:off x="857539" y="6165304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D7DBA65-BB72-4E0A-A7FE-EFA8876B1D38}"/>
                </a:ext>
              </a:extLst>
            </p:cNvPr>
            <p:cNvCxnSpPr>
              <a:cxnSpLocks/>
              <a:endCxn id="127" idx="4"/>
            </p:cNvCxnSpPr>
            <p:nvPr/>
          </p:nvCxnSpPr>
          <p:spPr>
            <a:xfrm flipV="1">
              <a:off x="1111357" y="5639364"/>
              <a:ext cx="5920" cy="7728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099E883A-CD3C-4A69-817D-45A69CF31358}"/>
                </a:ext>
              </a:extLst>
            </p:cNvPr>
            <p:cNvSpPr/>
            <p:nvPr/>
          </p:nvSpPr>
          <p:spPr>
            <a:xfrm>
              <a:off x="1057112" y="4066132"/>
              <a:ext cx="144012" cy="1440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02F2F16-4086-491F-9D62-2FE838E88772}"/>
                </a:ext>
              </a:extLst>
            </p:cNvPr>
            <p:cNvSpPr/>
            <p:nvPr/>
          </p:nvSpPr>
          <p:spPr>
            <a:xfrm>
              <a:off x="2126061" y="3781186"/>
              <a:ext cx="720080" cy="72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F40E5017-B92E-4E38-B67C-CFC90892A9B3}"/>
                </a:ext>
              </a:extLst>
            </p:cNvPr>
            <p:cNvCxnSpPr>
              <a:cxnSpLocks/>
            </p:cNvCxnSpPr>
            <p:nvPr/>
          </p:nvCxnSpPr>
          <p:spPr>
            <a:xfrm>
              <a:off x="2126061" y="4365104"/>
              <a:ext cx="7200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C013A098-3348-4D61-8C4E-B3B0B395C36D}"/>
                </a:ext>
              </a:extLst>
            </p:cNvPr>
            <p:cNvSpPr/>
            <p:nvPr/>
          </p:nvSpPr>
          <p:spPr>
            <a:xfrm>
              <a:off x="1755530" y="4149080"/>
              <a:ext cx="740229" cy="696685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ACFFDCDC-795C-4AB7-B4A9-928D65190CBD}"/>
                </a:ext>
              </a:extLst>
            </p:cNvPr>
            <p:cNvGrpSpPr/>
            <p:nvPr/>
          </p:nvGrpSpPr>
          <p:grpSpPr>
            <a:xfrm rot="16200000">
              <a:off x="1827550" y="2589723"/>
              <a:ext cx="691090" cy="643030"/>
              <a:chOff x="786225" y="2850124"/>
              <a:chExt cx="691090" cy="643030"/>
            </a:xfrm>
          </p:grpSpPr>
          <p:sp>
            <p:nvSpPr>
              <p:cNvPr id="124" name="弧形 123">
                <a:extLst>
                  <a:ext uri="{FF2B5EF4-FFF2-40B4-BE49-F238E27FC236}">
                    <a16:creationId xmlns:a16="http://schemas.microsoft.com/office/drawing/2014/main" id="{D6DBF802-8F23-4B4F-A9A4-8C0E0EC96059}"/>
                  </a:ext>
                </a:extLst>
              </p:cNvPr>
              <p:cNvSpPr/>
              <p:nvPr/>
            </p:nvSpPr>
            <p:spPr>
              <a:xfrm>
                <a:off x="786225" y="2852936"/>
                <a:ext cx="247085" cy="640218"/>
              </a:xfrm>
              <a:prstGeom prst="arc">
                <a:avLst>
                  <a:gd name="adj1" fmla="val 16843353"/>
                  <a:gd name="adj2" fmla="val 4837442"/>
                </a:avLst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弧形 124">
                <a:extLst>
                  <a:ext uri="{FF2B5EF4-FFF2-40B4-BE49-F238E27FC236}">
                    <a16:creationId xmlns:a16="http://schemas.microsoft.com/office/drawing/2014/main" id="{CD8FAC2D-07F6-4FC2-8358-65DB78778CB9}"/>
                  </a:ext>
                </a:extLst>
              </p:cNvPr>
              <p:cNvSpPr/>
              <p:nvPr/>
            </p:nvSpPr>
            <p:spPr>
              <a:xfrm flipH="1">
                <a:off x="1197764" y="2850124"/>
                <a:ext cx="279551" cy="640218"/>
              </a:xfrm>
              <a:prstGeom prst="arc">
                <a:avLst>
                  <a:gd name="adj1" fmla="val 16843353"/>
                  <a:gd name="adj2" fmla="val 4837442"/>
                </a:avLst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58C4B258-1B9C-42C9-8D01-92F6F4DE15D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903284" y="2885137"/>
                <a:ext cx="358044" cy="5482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62ED69E-E633-47F0-8C78-2970E4434B6B}"/>
                </a:ext>
              </a:extLst>
            </p:cNvPr>
            <p:cNvSpPr/>
            <p:nvPr/>
          </p:nvSpPr>
          <p:spPr>
            <a:xfrm>
              <a:off x="857539" y="1063954"/>
              <a:ext cx="2744540" cy="70632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42DBDD4B-CCB2-4BB0-9C32-E2442C6F1CFE}"/>
                </a:ext>
              </a:extLst>
            </p:cNvPr>
            <p:cNvSpPr/>
            <p:nvPr/>
          </p:nvSpPr>
          <p:spPr>
            <a:xfrm>
              <a:off x="2971859" y="2321390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F0FDBDFE-1CD7-4605-A0F8-8EA228F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466" y="1771857"/>
              <a:ext cx="5920" cy="7728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393C112-0F40-4731-98A5-8C15F7F0656E}"/>
                </a:ext>
              </a:extLst>
            </p:cNvPr>
            <p:cNvSpPr/>
            <p:nvPr/>
          </p:nvSpPr>
          <p:spPr>
            <a:xfrm>
              <a:off x="2125644" y="1350158"/>
              <a:ext cx="1756926" cy="1135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E3572ABE-5EBD-4DAF-B714-F0B1871F2563}"/>
                </a:ext>
              </a:extLst>
            </p:cNvPr>
            <p:cNvSpPr/>
            <p:nvPr/>
          </p:nvSpPr>
          <p:spPr>
            <a:xfrm>
              <a:off x="2339752" y="3434343"/>
              <a:ext cx="216014" cy="328612"/>
            </a:xfrm>
            <a:custGeom>
              <a:avLst/>
              <a:gdLst>
                <a:gd name="connsiteX0" fmla="*/ 152400 w 266700"/>
                <a:gd name="connsiteY0" fmla="*/ 342900 h 342900"/>
                <a:gd name="connsiteX1" fmla="*/ 0 w 266700"/>
                <a:gd name="connsiteY1" fmla="*/ 295275 h 342900"/>
                <a:gd name="connsiteX2" fmla="*/ 238125 w 266700"/>
                <a:gd name="connsiteY2" fmla="*/ 247650 h 342900"/>
                <a:gd name="connsiteX3" fmla="*/ 9525 w 266700"/>
                <a:gd name="connsiteY3" fmla="*/ 209550 h 342900"/>
                <a:gd name="connsiteX4" fmla="*/ 257175 w 266700"/>
                <a:gd name="connsiteY4" fmla="*/ 161925 h 342900"/>
                <a:gd name="connsiteX5" fmla="*/ 9525 w 266700"/>
                <a:gd name="connsiteY5" fmla="*/ 104775 h 342900"/>
                <a:gd name="connsiteX6" fmla="*/ 266700 w 266700"/>
                <a:gd name="connsiteY6" fmla="*/ 66675 h 342900"/>
                <a:gd name="connsiteX7" fmla="*/ 9525 w 266700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35744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57175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6700"/>
                <a:gd name="connsiteY0" fmla="*/ 342900 h 342900"/>
                <a:gd name="connsiteX1" fmla="*/ 0 w 266700"/>
                <a:gd name="connsiteY1" fmla="*/ 290513 h 342900"/>
                <a:gd name="connsiteX2" fmla="*/ 257175 w 266700"/>
                <a:gd name="connsiteY2" fmla="*/ 247650 h 342900"/>
                <a:gd name="connsiteX3" fmla="*/ 7144 w 266700"/>
                <a:gd name="connsiteY3" fmla="*/ 209550 h 342900"/>
                <a:gd name="connsiteX4" fmla="*/ 254794 w 266700"/>
                <a:gd name="connsiteY4" fmla="*/ 161925 h 342900"/>
                <a:gd name="connsiteX5" fmla="*/ 7144 w 266700"/>
                <a:gd name="connsiteY5" fmla="*/ 104775 h 342900"/>
                <a:gd name="connsiteX6" fmla="*/ 266700 w 266700"/>
                <a:gd name="connsiteY6" fmla="*/ 57150 h 342900"/>
                <a:gd name="connsiteX7" fmla="*/ 7144 w 266700"/>
                <a:gd name="connsiteY7" fmla="*/ 0 h 342900"/>
                <a:gd name="connsiteX0" fmla="*/ 150019 w 261937"/>
                <a:gd name="connsiteY0" fmla="*/ 342900 h 342900"/>
                <a:gd name="connsiteX1" fmla="*/ 0 w 261937"/>
                <a:gd name="connsiteY1" fmla="*/ 290513 h 342900"/>
                <a:gd name="connsiteX2" fmla="*/ 257175 w 261937"/>
                <a:gd name="connsiteY2" fmla="*/ 247650 h 342900"/>
                <a:gd name="connsiteX3" fmla="*/ 7144 w 261937"/>
                <a:gd name="connsiteY3" fmla="*/ 209550 h 342900"/>
                <a:gd name="connsiteX4" fmla="*/ 254794 w 261937"/>
                <a:gd name="connsiteY4" fmla="*/ 161925 h 342900"/>
                <a:gd name="connsiteX5" fmla="*/ 7144 w 261937"/>
                <a:gd name="connsiteY5" fmla="*/ 104775 h 342900"/>
                <a:gd name="connsiteX6" fmla="*/ 261937 w 261937"/>
                <a:gd name="connsiteY6" fmla="*/ 69057 h 342900"/>
                <a:gd name="connsiteX7" fmla="*/ 7144 w 261937"/>
                <a:gd name="connsiteY7" fmla="*/ 0 h 342900"/>
                <a:gd name="connsiteX0" fmla="*/ 154781 w 266699"/>
                <a:gd name="connsiteY0" fmla="*/ 345281 h 345281"/>
                <a:gd name="connsiteX1" fmla="*/ 4762 w 266699"/>
                <a:gd name="connsiteY1" fmla="*/ 292894 h 345281"/>
                <a:gd name="connsiteX2" fmla="*/ 261937 w 266699"/>
                <a:gd name="connsiteY2" fmla="*/ 250031 h 345281"/>
                <a:gd name="connsiteX3" fmla="*/ 11906 w 266699"/>
                <a:gd name="connsiteY3" fmla="*/ 211931 h 345281"/>
                <a:gd name="connsiteX4" fmla="*/ 259556 w 266699"/>
                <a:gd name="connsiteY4" fmla="*/ 164306 h 345281"/>
                <a:gd name="connsiteX5" fmla="*/ 11906 w 266699"/>
                <a:gd name="connsiteY5" fmla="*/ 107156 h 345281"/>
                <a:gd name="connsiteX6" fmla="*/ 266699 w 266699"/>
                <a:gd name="connsiteY6" fmla="*/ 71438 h 345281"/>
                <a:gd name="connsiteX7" fmla="*/ 0 w 266699"/>
                <a:gd name="connsiteY7" fmla="*/ 0 h 345281"/>
                <a:gd name="connsiteX0" fmla="*/ 154782 w 266700"/>
                <a:gd name="connsiteY0" fmla="*/ 345281 h 345281"/>
                <a:gd name="connsiteX1" fmla="*/ 4763 w 266700"/>
                <a:gd name="connsiteY1" fmla="*/ 292894 h 345281"/>
                <a:gd name="connsiteX2" fmla="*/ 261938 w 266700"/>
                <a:gd name="connsiteY2" fmla="*/ 250031 h 345281"/>
                <a:gd name="connsiteX3" fmla="*/ 0 w 266700"/>
                <a:gd name="connsiteY3" fmla="*/ 204787 h 345281"/>
                <a:gd name="connsiteX4" fmla="*/ 259557 w 266700"/>
                <a:gd name="connsiteY4" fmla="*/ 164306 h 345281"/>
                <a:gd name="connsiteX5" fmla="*/ 11907 w 266700"/>
                <a:gd name="connsiteY5" fmla="*/ 107156 h 345281"/>
                <a:gd name="connsiteX6" fmla="*/ 266700 w 266700"/>
                <a:gd name="connsiteY6" fmla="*/ 71438 h 345281"/>
                <a:gd name="connsiteX7" fmla="*/ 1 w 266700"/>
                <a:gd name="connsiteY7" fmla="*/ 0 h 345281"/>
                <a:gd name="connsiteX0" fmla="*/ 157162 w 269080"/>
                <a:gd name="connsiteY0" fmla="*/ 345281 h 345281"/>
                <a:gd name="connsiteX1" fmla="*/ 7143 w 269080"/>
                <a:gd name="connsiteY1" fmla="*/ 292894 h 345281"/>
                <a:gd name="connsiteX2" fmla="*/ 264318 w 269080"/>
                <a:gd name="connsiteY2" fmla="*/ 250031 h 345281"/>
                <a:gd name="connsiteX3" fmla="*/ 2380 w 269080"/>
                <a:gd name="connsiteY3" fmla="*/ 204787 h 345281"/>
                <a:gd name="connsiteX4" fmla="*/ 261937 w 269080"/>
                <a:gd name="connsiteY4" fmla="*/ 164306 h 345281"/>
                <a:gd name="connsiteX5" fmla="*/ 0 w 269080"/>
                <a:gd name="connsiteY5" fmla="*/ 104775 h 345281"/>
                <a:gd name="connsiteX6" fmla="*/ 269080 w 269080"/>
                <a:gd name="connsiteY6" fmla="*/ 71438 h 345281"/>
                <a:gd name="connsiteX7" fmla="*/ 2381 w 269080"/>
                <a:gd name="connsiteY7" fmla="*/ 0 h 345281"/>
                <a:gd name="connsiteX0" fmla="*/ 164305 w 269080"/>
                <a:gd name="connsiteY0" fmla="*/ 328612 h 328612"/>
                <a:gd name="connsiteX1" fmla="*/ 7143 w 269080"/>
                <a:gd name="connsiteY1" fmla="*/ 292894 h 328612"/>
                <a:gd name="connsiteX2" fmla="*/ 264318 w 269080"/>
                <a:gd name="connsiteY2" fmla="*/ 250031 h 328612"/>
                <a:gd name="connsiteX3" fmla="*/ 2380 w 269080"/>
                <a:gd name="connsiteY3" fmla="*/ 204787 h 328612"/>
                <a:gd name="connsiteX4" fmla="*/ 261937 w 269080"/>
                <a:gd name="connsiteY4" fmla="*/ 164306 h 328612"/>
                <a:gd name="connsiteX5" fmla="*/ 0 w 269080"/>
                <a:gd name="connsiteY5" fmla="*/ 104775 h 328612"/>
                <a:gd name="connsiteX6" fmla="*/ 269080 w 269080"/>
                <a:gd name="connsiteY6" fmla="*/ 71438 h 328612"/>
                <a:gd name="connsiteX7" fmla="*/ 2381 w 269080"/>
                <a:gd name="connsiteY7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080" h="328612">
                  <a:moveTo>
                    <a:pt x="164305" y="328612"/>
                  </a:moveTo>
                  <a:lnTo>
                    <a:pt x="7143" y="292894"/>
                  </a:lnTo>
                  <a:lnTo>
                    <a:pt x="264318" y="250031"/>
                  </a:lnTo>
                  <a:lnTo>
                    <a:pt x="2380" y="204787"/>
                  </a:lnTo>
                  <a:lnTo>
                    <a:pt x="261937" y="164306"/>
                  </a:lnTo>
                  <a:lnTo>
                    <a:pt x="0" y="104775"/>
                  </a:lnTo>
                  <a:lnTo>
                    <a:pt x="269080" y="71438"/>
                  </a:lnTo>
                  <a:lnTo>
                    <a:pt x="238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02713B7-FB3C-482C-90AF-5300B77C32EA}"/>
                </a:ext>
              </a:extLst>
            </p:cNvPr>
            <p:cNvSpPr/>
            <p:nvPr/>
          </p:nvSpPr>
          <p:spPr>
            <a:xfrm>
              <a:off x="1111357" y="2936168"/>
              <a:ext cx="2122109" cy="487489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CABDF8EB-4775-44A9-809D-8F8217C164CE}"/>
                </a:ext>
              </a:extLst>
            </p:cNvPr>
            <p:cNvSpPr/>
            <p:nvPr/>
          </p:nvSpPr>
          <p:spPr>
            <a:xfrm>
              <a:off x="1057112" y="2883481"/>
              <a:ext cx="144012" cy="1440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E47AF821-CC15-4093-A718-E5190C9D2A94}"/>
              </a:ext>
            </a:extLst>
          </p:cNvPr>
          <p:cNvSpPr txBox="1">
            <a:spLocks/>
          </p:cNvSpPr>
          <p:nvPr/>
        </p:nvSpPr>
        <p:spPr bwMode="auto">
          <a:xfrm>
            <a:off x="5855917" y="6093296"/>
            <a:ext cx="3460009" cy="49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变压式节流调速回路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A85CEF82-AE4B-433E-AF66-BCF584BD1AAA}"/>
              </a:ext>
            </a:extLst>
          </p:cNvPr>
          <p:cNvSpPr txBox="1"/>
          <p:nvPr/>
        </p:nvSpPr>
        <p:spPr>
          <a:xfrm>
            <a:off x="7000739" y="2867822"/>
            <a:ext cx="1031581" cy="599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控制流入流量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04BC000-394A-4222-851A-99E4342A52C6}"/>
              </a:ext>
            </a:extLst>
          </p:cNvPr>
          <p:cNvSpPr/>
          <p:nvPr/>
        </p:nvSpPr>
        <p:spPr>
          <a:xfrm>
            <a:off x="5884907" y="4195934"/>
            <a:ext cx="10339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泵压力随负载变化</a:t>
            </a:r>
            <a:endParaRPr lang="zh-CN" altLang="en-US" sz="1400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F257B16-C755-4D5E-94C6-3F7BC2467D73}"/>
              </a:ext>
            </a:extLst>
          </p:cNvPr>
          <p:cNvSpPr txBox="1"/>
          <p:nvPr/>
        </p:nvSpPr>
        <p:spPr>
          <a:xfrm>
            <a:off x="7448144" y="4937124"/>
            <a:ext cx="11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溢流阀作安全阀使用</a:t>
            </a:r>
          </a:p>
        </p:txBody>
      </p:sp>
    </p:spTree>
    <p:extLst>
      <p:ext uri="{BB962C8B-B14F-4D97-AF65-F5344CB8AC3E}">
        <p14:creationId xmlns:p14="http://schemas.microsoft.com/office/powerpoint/2010/main" val="2113881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7C4B2-C286-4473-AE08-7FE69CFF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定压式节流调速回路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53562-A23B-4715-9547-539F9675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92695"/>
            <a:ext cx="8640960" cy="1602297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基本组成：定量泵并联溢流阀，泵压力恒定，所以称为定压式。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调速原理：节流阀调节油缸流量，多余油液经溢流阀流回油箱。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根据节流阀设置位置分类：进口节流式、出口节流式</a:t>
            </a:r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76D5BAF-2CF2-4AC7-90F0-40B5C2C1FEE5}"/>
              </a:ext>
            </a:extLst>
          </p:cNvPr>
          <p:cNvGrpSpPr/>
          <p:nvPr/>
        </p:nvGrpSpPr>
        <p:grpSpPr>
          <a:xfrm>
            <a:off x="147487" y="2366998"/>
            <a:ext cx="9110332" cy="4497683"/>
            <a:chOff x="147487" y="2303402"/>
            <a:chExt cx="9110332" cy="4561280"/>
          </a:xfrm>
        </p:grpSpPr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7131CDB1-D46F-4C37-B49A-C3A20E7D33F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24987" y="6237312"/>
              <a:ext cx="193387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en-US" altLang="zh-CN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a)</a:t>
              </a: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进口节流式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382A2BD1-741A-43F4-BD33-B7AFC3119E1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07638" y="6237312"/>
              <a:ext cx="193387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en-US" altLang="zh-CN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b)</a:t>
              </a: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出口节流式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94E05D83-2FEE-4452-AC41-EAB89F32FB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10617" y="6432634"/>
              <a:ext cx="343451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图</a:t>
              </a:r>
              <a:r>
                <a:rPr lang="en-US" altLang="zh-CN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8-1 </a:t>
              </a: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定压式节流调速回路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9B815BB-3E20-434F-865A-1D1D30B49255}"/>
                </a:ext>
              </a:extLst>
            </p:cNvPr>
            <p:cNvGrpSpPr/>
            <p:nvPr/>
          </p:nvGrpSpPr>
          <p:grpSpPr>
            <a:xfrm>
              <a:off x="7783432" y="3082525"/>
              <a:ext cx="1474387" cy="759256"/>
              <a:chOff x="7307113" y="3476441"/>
              <a:chExt cx="1474387" cy="759256"/>
            </a:xfrm>
          </p:grpSpPr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17E195B2-B50A-49A1-86E9-65FAF06FFF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07114" y="4027473"/>
                <a:ext cx="492199" cy="1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756F9321-94CB-42C9-BB79-5110F2248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307113" y="3673958"/>
                <a:ext cx="4921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7B6589BC-A0B0-436F-938D-D34EED03BE3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39675" y="3476441"/>
                <a:ext cx="941825" cy="3796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进油路</a:t>
                </a:r>
                <a:endParaRPr lang="en-US" altLang="zh-CN" sz="160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2DE2EE0D-6DFE-4A3C-AA12-664609C051F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839675" y="3856069"/>
                <a:ext cx="941825" cy="3796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回油路</a:t>
                </a:r>
                <a:endParaRPr lang="en-US" altLang="zh-CN" sz="160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E9B8F10-7E4A-4ACC-95BF-B8A3F15B2609}"/>
                </a:ext>
              </a:extLst>
            </p:cNvPr>
            <p:cNvSpPr/>
            <p:nvPr/>
          </p:nvSpPr>
          <p:spPr>
            <a:xfrm>
              <a:off x="2259556" y="2315748"/>
              <a:ext cx="1227278" cy="54447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A375A668-F90F-41CE-92F2-9A1EBD21BD85}"/>
                </a:ext>
              </a:extLst>
            </p:cNvPr>
            <p:cNvSpPr/>
            <p:nvPr/>
          </p:nvSpPr>
          <p:spPr>
            <a:xfrm>
              <a:off x="1283359" y="2316297"/>
              <a:ext cx="768580" cy="54447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6C0132C-D30C-4679-9B60-D71406BEA35C}"/>
                </a:ext>
              </a:extLst>
            </p:cNvPr>
            <p:cNvSpPr/>
            <p:nvPr/>
          </p:nvSpPr>
          <p:spPr>
            <a:xfrm>
              <a:off x="3344518" y="5075583"/>
              <a:ext cx="437112" cy="198688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73CBB582-EB46-4DA9-A84F-6BAA69277922}"/>
                </a:ext>
              </a:extLst>
            </p:cNvPr>
            <p:cNvSpPr/>
            <p:nvPr/>
          </p:nvSpPr>
          <p:spPr>
            <a:xfrm>
              <a:off x="2873194" y="4373796"/>
              <a:ext cx="689880" cy="889180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9BBF9A8-9258-4592-B7B0-478D25453753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V="1">
              <a:off x="1482415" y="2873865"/>
              <a:ext cx="0" cy="20106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3720F00-D758-4299-943C-6CF8FA4287A2}"/>
                </a:ext>
              </a:extLst>
            </p:cNvPr>
            <p:cNvCxnSpPr>
              <a:cxnSpLocks/>
              <a:stCxn id="62" idx="1"/>
              <a:endCxn id="61" idx="6"/>
            </p:cNvCxnSpPr>
            <p:nvPr/>
          </p:nvCxnSpPr>
          <p:spPr>
            <a:xfrm flipH="1" flipV="1">
              <a:off x="1549892" y="4371737"/>
              <a:ext cx="744352" cy="24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F61386E-34F7-488B-83B6-468A1D1159BD}"/>
                </a:ext>
              </a:extLst>
            </p:cNvPr>
            <p:cNvSpPr/>
            <p:nvPr/>
          </p:nvSpPr>
          <p:spPr>
            <a:xfrm>
              <a:off x="1772162" y="5165413"/>
              <a:ext cx="289745" cy="1335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019D05E-C199-47DB-B774-AEF9F838FA7B}"/>
                </a:ext>
              </a:extLst>
            </p:cNvPr>
            <p:cNvGrpSpPr/>
            <p:nvPr/>
          </p:nvGrpSpPr>
          <p:grpSpPr>
            <a:xfrm>
              <a:off x="1134720" y="4884473"/>
              <a:ext cx="695390" cy="695390"/>
              <a:chOff x="1475656" y="3911172"/>
              <a:chExt cx="864096" cy="86409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7ACA7C4-5D45-4A27-87AD-01A247AA1CE5}"/>
                  </a:ext>
                </a:extLst>
              </p:cNvPr>
              <p:cNvSpPr/>
              <p:nvPr/>
            </p:nvSpPr>
            <p:spPr>
              <a:xfrm>
                <a:off x="1475656" y="3911172"/>
                <a:ext cx="864096" cy="86409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等腰三角形 72">
                <a:extLst>
                  <a:ext uri="{FF2B5EF4-FFF2-40B4-BE49-F238E27FC236}">
                    <a16:creationId xmlns:a16="http://schemas.microsoft.com/office/drawing/2014/main" id="{5F44198C-256E-4FC2-8A4A-C76FAF0D53E1}"/>
                  </a:ext>
                </a:extLst>
              </p:cNvPr>
              <p:cNvSpPr/>
              <p:nvPr/>
            </p:nvSpPr>
            <p:spPr>
              <a:xfrm>
                <a:off x="1750812" y="3911172"/>
                <a:ext cx="313784" cy="245913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52496108-4A35-4700-BF98-C1260F6260A8}"/>
                </a:ext>
              </a:extLst>
            </p:cNvPr>
            <p:cNvSpPr/>
            <p:nvPr/>
          </p:nvSpPr>
          <p:spPr>
            <a:xfrm>
              <a:off x="1011982" y="4884473"/>
              <a:ext cx="470433" cy="695390"/>
            </a:xfrm>
            <a:prstGeom prst="arc">
              <a:avLst>
                <a:gd name="adj1" fmla="val 6923903"/>
                <a:gd name="adj2" fmla="val 14648334"/>
              </a:avLst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5D3F3585-0E53-4DCE-B0DD-9B72CB4A481A}"/>
                </a:ext>
              </a:extLst>
            </p:cNvPr>
            <p:cNvSpPr/>
            <p:nvPr/>
          </p:nvSpPr>
          <p:spPr>
            <a:xfrm>
              <a:off x="1273389" y="6003118"/>
              <a:ext cx="437112" cy="198688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85FFB6A-3D5D-4DBF-AA97-DEC82A1E64B2}"/>
                </a:ext>
              </a:extLst>
            </p:cNvPr>
            <p:cNvCxnSpPr>
              <a:cxnSpLocks/>
              <a:endCxn id="72" idx="4"/>
            </p:cNvCxnSpPr>
            <p:nvPr/>
          </p:nvCxnSpPr>
          <p:spPr>
            <a:xfrm flipV="1">
              <a:off x="1477651" y="5579863"/>
              <a:ext cx="4764" cy="6219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5534AD2-833D-421B-9446-B15E048286A6}"/>
                </a:ext>
              </a:extLst>
            </p:cNvPr>
            <p:cNvSpPr/>
            <p:nvPr/>
          </p:nvSpPr>
          <p:spPr>
            <a:xfrm>
              <a:off x="1433997" y="4313789"/>
              <a:ext cx="115895" cy="1158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624362-B573-4FD0-BAA1-64464FFBDC51}"/>
                </a:ext>
              </a:extLst>
            </p:cNvPr>
            <p:cNvSpPr/>
            <p:nvPr/>
          </p:nvSpPr>
          <p:spPr>
            <a:xfrm>
              <a:off x="2294244" y="4084477"/>
              <a:ext cx="579492" cy="579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C2572B1-8917-426C-8858-1BE61A45B82C}"/>
                </a:ext>
              </a:extLst>
            </p:cNvPr>
            <p:cNvCxnSpPr>
              <a:cxnSpLocks/>
            </p:cNvCxnSpPr>
            <p:nvPr/>
          </p:nvCxnSpPr>
          <p:spPr>
            <a:xfrm>
              <a:off x="2294244" y="4554390"/>
              <a:ext cx="5794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E82D8442-A669-4CF5-AB78-44F725A98BAE}"/>
                </a:ext>
              </a:extLst>
            </p:cNvPr>
            <p:cNvSpPr/>
            <p:nvPr/>
          </p:nvSpPr>
          <p:spPr>
            <a:xfrm>
              <a:off x="1996055" y="4380542"/>
              <a:ext cx="595705" cy="560664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>
              <a:extLst>
                <a:ext uri="{FF2B5EF4-FFF2-40B4-BE49-F238E27FC236}">
                  <a16:creationId xmlns:a16="http://schemas.microsoft.com/office/drawing/2014/main" id="{78C84CD3-5EBD-4499-8DF8-71A69FA4D9B2}"/>
                </a:ext>
              </a:extLst>
            </p:cNvPr>
            <p:cNvSpPr/>
            <p:nvPr/>
          </p:nvSpPr>
          <p:spPr>
            <a:xfrm>
              <a:off x="1215999" y="3337459"/>
              <a:ext cx="198844" cy="515222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弧形 65">
              <a:extLst>
                <a:ext uri="{FF2B5EF4-FFF2-40B4-BE49-F238E27FC236}">
                  <a16:creationId xmlns:a16="http://schemas.microsoft.com/office/drawing/2014/main" id="{0491AD8F-0A93-475F-9007-B134BD68E931}"/>
                </a:ext>
              </a:extLst>
            </p:cNvPr>
            <p:cNvSpPr/>
            <p:nvPr/>
          </p:nvSpPr>
          <p:spPr>
            <a:xfrm flipH="1">
              <a:off x="1547187" y="3335195"/>
              <a:ext cx="224972" cy="515222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B899EC9A-AF63-4791-822B-5B3A1D10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3389" y="3453356"/>
              <a:ext cx="464153" cy="3391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5104EAB7-A4D7-4A2E-8FB1-F56C5F033C63}"/>
                </a:ext>
              </a:extLst>
            </p:cNvPr>
            <p:cNvSpPr/>
            <p:nvPr/>
          </p:nvSpPr>
          <p:spPr>
            <a:xfrm>
              <a:off x="2966882" y="3301997"/>
              <a:ext cx="437112" cy="198688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A59FE64A-582A-44BA-84AC-C417328FE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5439" y="2873093"/>
              <a:ext cx="4764" cy="621943"/>
            </a:xfrm>
            <a:prstGeom prst="line">
              <a:avLst/>
            </a:prstGeom>
            <a:ln>
              <a:solidFill>
                <a:srgbClr val="92D050"/>
              </a:solidFill>
            </a:ln>
            <a:effectLst>
              <a:outerShdw blurRad="40000" dist="20000" dir="5400000" rotWithShape="0">
                <a:srgbClr val="92D05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BFFCA56-AD7F-45E4-B890-5D9D5FCF267D}"/>
                </a:ext>
              </a:extLst>
            </p:cNvPr>
            <p:cNvSpPr/>
            <p:nvPr/>
          </p:nvSpPr>
          <p:spPr>
            <a:xfrm>
              <a:off x="2032290" y="2303402"/>
              <a:ext cx="232338" cy="568421"/>
            </a:xfrm>
            <a:prstGeom prst="rect">
              <a:avLst/>
            </a:prstGeom>
            <a:ln w="1270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A87F3AA-E73B-4387-81A3-11BE15516DBB}"/>
                </a:ext>
              </a:extLst>
            </p:cNvPr>
            <p:cNvSpPr/>
            <p:nvPr/>
          </p:nvSpPr>
          <p:spPr>
            <a:xfrm>
              <a:off x="1273389" y="2303402"/>
              <a:ext cx="2208695" cy="568421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0EDF130-D443-4D4C-B81B-0751D7819EA9}"/>
                </a:ext>
              </a:extLst>
            </p:cNvPr>
            <p:cNvSpPr/>
            <p:nvPr/>
          </p:nvSpPr>
          <p:spPr>
            <a:xfrm>
              <a:off x="2270212" y="2533727"/>
              <a:ext cx="1389422" cy="9140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5C6DB3CE-4FC1-4622-8478-BED3C6181F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7990" y="3841781"/>
              <a:ext cx="524829" cy="1466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2CB529FD-9F7E-47A0-8F59-484BFF844CA6}"/>
                </a:ext>
              </a:extLst>
            </p:cNvPr>
            <p:cNvSpPr/>
            <p:nvPr/>
          </p:nvSpPr>
          <p:spPr>
            <a:xfrm>
              <a:off x="2481892" y="3712101"/>
              <a:ext cx="229122" cy="366959"/>
            </a:xfrm>
            <a:custGeom>
              <a:avLst/>
              <a:gdLst>
                <a:gd name="connsiteX0" fmla="*/ 152400 w 266700"/>
                <a:gd name="connsiteY0" fmla="*/ 342900 h 342900"/>
                <a:gd name="connsiteX1" fmla="*/ 0 w 266700"/>
                <a:gd name="connsiteY1" fmla="*/ 295275 h 342900"/>
                <a:gd name="connsiteX2" fmla="*/ 238125 w 266700"/>
                <a:gd name="connsiteY2" fmla="*/ 247650 h 342900"/>
                <a:gd name="connsiteX3" fmla="*/ 9525 w 266700"/>
                <a:gd name="connsiteY3" fmla="*/ 209550 h 342900"/>
                <a:gd name="connsiteX4" fmla="*/ 257175 w 266700"/>
                <a:gd name="connsiteY4" fmla="*/ 161925 h 342900"/>
                <a:gd name="connsiteX5" fmla="*/ 9525 w 266700"/>
                <a:gd name="connsiteY5" fmla="*/ 104775 h 342900"/>
                <a:gd name="connsiteX6" fmla="*/ 266700 w 266700"/>
                <a:gd name="connsiteY6" fmla="*/ 66675 h 342900"/>
                <a:gd name="connsiteX7" fmla="*/ 9525 w 266700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35744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57175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6700"/>
                <a:gd name="connsiteY0" fmla="*/ 342900 h 342900"/>
                <a:gd name="connsiteX1" fmla="*/ 0 w 266700"/>
                <a:gd name="connsiteY1" fmla="*/ 290513 h 342900"/>
                <a:gd name="connsiteX2" fmla="*/ 257175 w 266700"/>
                <a:gd name="connsiteY2" fmla="*/ 247650 h 342900"/>
                <a:gd name="connsiteX3" fmla="*/ 7144 w 266700"/>
                <a:gd name="connsiteY3" fmla="*/ 209550 h 342900"/>
                <a:gd name="connsiteX4" fmla="*/ 254794 w 266700"/>
                <a:gd name="connsiteY4" fmla="*/ 161925 h 342900"/>
                <a:gd name="connsiteX5" fmla="*/ 7144 w 266700"/>
                <a:gd name="connsiteY5" fmla="*/ 104775 h 342900"/>
                <a:gd name="connsiteX6" fmla="*/ 266700 w 266700"/>
                <a:gd name="connsiteY6" fmla="*/ 57150 h 342900"/>
                <a:gd name="connsiteX7" fmla="*/ 7144 w 266700"/>
                <a:gd name="connsiteY7" fmla="*/ 0 h 342900"/>
                <a:gd name="connsiteX0" fmla="*/ 150019 w 261937"/>
                <a:gd name="connsiteY0" fmla="*/ 342900 h 342900"/>
                <a:gd name="connsiteX1" fmla="*/ 0 w 261937"/>
                <a:gd name="connsiteY1" fmla="*/ 290513 h 342900"/>
                <a:gd name="connsiteX2" fmla="*/ 257175 w 261937"/>
                <a:gd name="connsiteY2" fmla="*/ 247650 h 342900"/>
                <a:gd name="connsiteX3" fmla="*/ 7144 w 261937"/>
                <a:gd name="connsiteY3" fmla="*/ 209550 h 342900"/>
                <a:gd name="connsiteX4" fmla="*/ 254794 w 261937"/>
                <a:gd name="connsiteY4" fmla="*/ 161925 h 342900"/>
                <a:gd name="connsiteX5" fmla="*/ 7144 w 261937"/>
                <a:gd name="connsiteY5" fmla="*/ 104775 h 342900"/>
                <a:gd name="connsiteX6" fmla="*/ 261937 w 261937"/>
                <a:gd name="connsiteY6" fmla="*/ 69057 h 342900"/>
                <a:gd name="connsiteX7" fmla="*/ 7144 w 261937"/>
                <a:gd name="connsiteY7" fmla="*/ 0 h 342900"/>
                <a:gd name="connsiteX0" fmla="*/ 154781 w 266699"/>
                <a:gd name="connsiteY0" fmla="*/ 345281 h 345281"/>
                <a:gd name="connsiteX1" fmla="*/ 4762 w 266699"/>
                <a:gd name="connsiteY1" fmla="*/ 292894 h 345281"/>
                <a:gd name="connsiteX2" fmla="*/ 261937 w 266699"/>
                <a:gd name="connsiteY2" fmla="*/ 250031 h 345281"/>
                <a:gd name="connsiteX3" fmla="*/ 11906 w 266699"/>
                <a:gd name="connsiteY3" fmla="*/ 211931 h 345281"/>
                <a:gd name="connsiteX4" fmla="*/ 259556 w 266699"/>
                <a:gd name="connsiteY4" fmla="*/ 164306 h 345281"/>
                <a:gd name="connsiteX5" fmla="*/ 11906 w 266699"/>
                <a:gd name="connsiteY5" fmla="*/ 107156 h 345281"/>
                <a:gd name="connsiteX6" fmla="*/ 266699 w 266699"/>
                <a:gd name="connsiteY6" fmla="*/ 71438 h 345281"/>
                <a:gd name="connsiteX7" fmla="*/ 0 w 266699"/>
                <a:gd name="connsiteY7" fmla="*/ 0 h 345281"/>
                <a:gd name="connsiteX0" fmla="*/ 154782 w 266700"/>
                <a:gd name="connsiteY0" fmla="*/ 345281 h 345281"/>
                <a:gd name="connsiteX1" fmla="*/ 4763 w 266700"/>
                <a:gd name="connsiteY1" fmla="*/ 292894 h 345281"/>
                <a:gd name="connsiteX2" fmla="*/ 261938 w 266700"/>
                <a:gd name="connsiteY2" fmla="*/ 250031 h 345281"/>
                <a:gd name="connsiteX3" fmla="*/ 0 w 266700"/>
                <a:gd name="connsiteY3" fmla="*/ 204787 h 345281"/>
                <a:gd name="connsiteX4" fmla="*/ 259557 w 266700"/>
                <a:gd name="connsiteY4" fmla="*/ 164306 h 345281"/>
                <a:gd name="connsiteX5" fmla="*/ 11907 w 266700"/>
                <a:gd name="connsiteY5" fmla="*/ 107156 h 345281"/>
                <a:gd name="connsiteX6" fmla="*/ 266700 w 266700"/>
                <a:gd name="connsiteY6" fmla="*/ 71438 h 345281"/>
                <a:gd name="connsiteX7" fmla="*/ 1 w 266700"/>
                <a:gd name="connsiteY7" fmla="*/ 0 h 345281"/>
                <a:gd name="connsiteX0" fmla="*/ 157162 w 269080"/>
                <a:gd name="connsiteY0" fmla="*/ 345281 h 345281"/>
                <a:gd name="connsiteX1" fmla="*/ 7143 w 269080"/>
                <a:gd name="connsiteY1" fmla="*/ 292894 h 345281"/>
                <a:gd name="connsiteX2" fmla="*/ 264318 w 269080"/>
                <a:gd name="connsiteY2" fmla="*/ 250031 h 345281"/>
                <a:gd name="connsiteX3" fmla="*/ 2380 w 269080"/>
                <a:gd name="connsiteY3" fmla="*/ 204787 h 345281"/>
                <a:gd name="connsiteX4" fmla="*/ 261937 w 269080"/>
                <a:gd name="connsiteY4" fmla="*/ 164306 h 345281"/>
                <a:gd name="connsiteX5" fmla="*/ 0 w 269080"/>
                <a:gd name="connsiteY5" fmla="*/ 104775 h 345281"/>
                <a:gd name="connsiteX6" fmla="*/ 269080 w 269080"/>
                <a:gd name="connsiteY6" fmla="*/ 71438 h 345281"/>
                <a:gd name="connsiteX7" fmla="*/ 2381 w 269080"/>
                <a:gd name="connsiteY7" fmla="*/ 0 h 345281"/>
                <a:gd name="connsiteX0" fmla="*/ 164305 w 269080"/>
                <a:gd name="connsiteY0" fmla="*/ 328612 h 328612"/>
                <a:gd name="connsiteX1" fmla="*/ 7143 w 269080"/>
                <a:gd name="connsiteY1" fmla="*/ 292894 h 328612"/>
                <a:gd name="connsiteX2" fmla="*/ 264318 w 269080"/>
                <a:gd name="connsiteY2" fmla="*/ 250031 h 328612"/>
                <a:gd name="connsiteX3" fmla="*/ 2380 w 269080"/>
                <a:gd name="connsiteY3" fmla="*/ 204787 h 328612"/>
                <a:gd name="connsiteX4" fmla="*/ 261937 w 269080"/>
                <a:gd name="connsiteY4" fmla="*/ 164306 h 328612"/>
                <a:gd name="connsiteX5" fmla="*/ 0 w 269080"/>
                <a:gd name="connsiteY5" fmla="*/ 104775 h 328612"/>
                <a:gd name="connsiteX6" fmla="*/ 269080 w 269080"/>
                <a:gd name="connsiteY6" fmla="*/ 71438 h 328612"/>
                <a:gd name="connsiteX7" fmla="*/ 2381 w 269080"/>
                <a:gd name="connsiteY7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080" h="328612">
                  <a:moveTo>
                    <a:pt x="164305" y="328612"/>
                  </a:moveTo>
                  <a:lnTo>
                    <a:pt x="7143" y="292894"/>
                  </a:lnTo>
                  <a:lnTo>
                    <a:pt x="264318" y="250031"/>
                  </a:lnTo>
                  <a:lnTo>
                    <a:pt x="2380" y="204787"/>
                  </a:lnTo>
                  <a:lnTo>
                    <a:pt x="261937" y="164306"/>
                  </a:lnTo>
                  <a:lnTo>
                    <a:pt x="0" y="104775"/>
                  </a:lnTo>
                  <a:lnTo>
                    <a:pt x="269080" y="71438"/>
                  </a:lnTo>
                  <a:lnTo>
                    <a:pt x="238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A1A5B58A-1E09-4C99-A433-4BAFB306AF0A}"/>
                </a:ext>
              </a:extLst>
            </p:cNvPr>
            <p:cNvSpPr/>
            <p:nvPr/>
          </p:nvSpPr>
          <p:spPr>
            <a:xfrm>
              <a:off x="6852577" y="3850159"/>
              <a:ext cx="437040" cy="198655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A21DE86D-DF97-45B3-AEFD-1B0FE2D0A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860" y="2872999"/>
              <a:ext cx="0" cy="1175814"/>
            </a:xfrm>
            <a:prstGeom prst="line">
              <a:avLst/>
            </a:prstGeom>
            <a:ln>
              <a:solidFill>
                <a:srgbClr val="92D050"/>
              </a:solidFill>
            </a:ln>
            <a:effectLst>
              <a:outerShdw blurRad="40000" dist="20000" dir="5400000" rotWithShape="0">
                <a:srgbClr val="92D05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D8D7AEC8-54FE-45BC-95F6-9ACDC7864695}"/>
                </a:ext>
              </a:extLst>
            </p:cNvPr>
            <p:cNvSpPr/>
            <p:nvPr/>
          </p:nvSpPr>
          <p:spPr>
            <a:xfrm>
              <a:off x="7230149" y="5075121"/>
              <a:ext cx="437040" cy="198655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CD693CA9-69CE-43D4-BB48-C788CAEB2E3B}"/>
                </a:ext>
              </a:extLst>
            </p:cNvPr>
            <p:cNvSpPr/>
            <p:nvPr/>
          </p:nvSpPr>
          <p:spPr>
            <a:xfrm>
              <a:off x="6758905" y="4373451"/>
              <a:ext cx="689765" cy="889031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1C9D579-DC84-48AB-BF61-C831A3E9C566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V="1">
              <a:off x="5368357" y="2873770"/>
              <a:ext cx="0" cy="20102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889FDE1-5CCD-47F1-9717-54CDCB76E57A}"/>
                </a:ext>
              </a:extLst>
            </p:cNvPr>
            <p:cNvCxnSpPr>
              <a:cxnSpLocks/>
              <a:stCxn id="86" idx="1"/>
              <a:endCxn id="85" idx="6"/>
            </p:cNvCxnSpPr>
            <p:nvPr/>
          </p:nvCxnSpPr>
          <p:spPr>
            <a:xfrm flipH="1" flipV="1">
              <a:off x="5435823" y="4371392"/>
              <a:ext cx="744228" cy="24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C919F5B-3210-4D35-8A66-D35C1668A28B}"/>
                </a:ext>
              </a:extLst>
            </p:cNvPr>
            <p:cNvSpPr/>
            <p:nvPr/>
          </p:nvSpPr>
          <p:spPr>
            <a:xfrm>
              <a:off x="5658055" y="5164937"/>
              <a:ext cx="289698" cy="1334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9105C67A-CFEA-4FA6-BF71-E730E56D5809}"/>
                </a:ext>
              </a:extLst>
            </p:cNvPr>
            <p:cNvGrpSpPr/>
            <p:nvPr/>
          </p:nvGrpSpPr>
          <p:grpSpPr>
            <a:xfrm>
              <a:off x="5020720" y="4884043"/>
              <a:ext cx="695275" cy="695273"/>
              <a:chOff x="1475656" y="3911172"/>
              <a:chExt cx="864096" cy="864096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2A374F2-2DB3-4DAE-A9C2-2658B4682B99}"/>
                  </a:ext>
                </a:extLst>
              </p:cNvPr>
              <p:cNvSpPr/>
              <p:nvPr/>
            </p:nvSpPr>
            <p:spPr>
              <a:xfrm>
                <a:off x="1475656" y="3911172"/>
                <a:ext cx="864096" cy="86409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等腰三角形 96">
                <a:extLst>
                  <a:ext uri="{FF2B5EF4-FFF2-40B4-BE49-F238E27FC236}">
                    <a16:creationId xmlns:a16="http://schemas.microsoft.com/office/drawing/2014/main" id="{6EC4A6E0-D63A-45E7-9F69-F63160490D39}"/>
                  </a:ext>
                </a:extLst>
              </p:cNvPr>
              <p:cNvSpPr/>
              <p:nvPr/>
            </p:nvSpPr>
            <p:spPr>
              <a:xfrm>
                <a:off x="1750812" y="3911172"/>
                <a:ext cx="313784" cy="245913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" name="弧形 81">
              <a:extLst>
                <a:ext uri="{FF2B5EF4-FFF2-40B4-BE49-F238E27FC236}">
                  <a16:creationId xmlns:a16="http://schemas.microsoft.com/office/drawing/2014/main" id="{895A2DF8-8D20-4CE7-A86D-89580A03B85B}"/>
                </a:ext>
              </a:extLst>
            </p:cNvPr>
            <p:cNvSpPr/>
            <p:nvPr/>
          </p:nvSpPr>
          <p:spPr>
            <a:xfrm>
              <a:off x="4898002" y="4884043"/>
              <a:ext cx="470355" cy="695273"/>
            </a:xfrm>
            <a:prstGeom prst="arc">
              <a:avLst>
                <a:gd name="adj1" fmla="val 6923903"/>
                <a:gd name="adj2" fmla="val 14648334"/>
              </a:avLst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F917A79-ED0F-4685-89E1-CFD26A987C0B}"/>
                </a:ext>
              </a:extLst>
            </p:cNvPr>
            <p:cNvSpPr/>
            <p:nvPr/>
          </p:nvSpPr>
          <p:spPr>
            <a:xfrm>
              <a:off x="5159366" y="6002501"/>
              <a:ext cx="437040" cy="198655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6B439964-745B-4DB3-B6E0-14D57AFF59B9}"/>
                </a:ext>
              </a:extLst>
            </p:cNvPr>
            <p:cNvCxnSpPr>
              <a:cxnSpLocks/>
              <a:endCxn id="96" idx="4"/>
            </p:cNvCxnSpPr>
            <p:nvPr/>
          </p:nvCxnSpPr>
          <p:spPr>
            <a:xfrm flipV="1">
              <a:off x="5363593" y="5579318"/>
              <a:ext cx="4763" cy="6218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B717ED34-A315-4267-9C29-DD6DE4AA704A}"/>
                </a:ext>
              </a:extLst>
            </p:cNvPr>
            <p:cNvSpPr/>
            <p:nvPr/>
          </p:nvSpPr>
          <p:spPr>
            <a:xfrm>
              <a:off x="5319946" y="4313454"/>
              <a:ext cx="115876" cy="115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94CF1E2-84ED-4164-B03D-A504B0499B27}"/>
                </a:ext>
              </a:extLst>
            </p:cNvPr>
            <p:cNvSpPr/>
            <p:nvPr/>
          </p:nvSpPr>
          <p:spPr>
            <a:xfrm>
              <a:off x="6180050" y="4084180"/>
              <a:ext cx="579396" cy="5793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802097BB-738D-465B-B6E1-53335B66476A}"/>
                </a:ext>
              </a:extLst>
            </p:cNvPr>
            <p:cNvCxnSpPr>
              <a:cxnSpLocks/>
            </p:cNvCxnSpPr>
            <p:nvPr/>
          </p:nvCxnSpPr>
          <p:spPr>
            <a:xfrm>
              <a:off x="6180050" y="4554015"/>
              <a:ext cx="57939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8D46C31-FE54-4754-9D48-310686AB3B60}"/>
                </a:ext>
              </a:extLst>
            </p:cNvPr>
            <p:cNvSpPr/>
            <p:nvPr/>
          </p:nvSpPr>
          <p:spPr>
            <a:xfrm>
              <a:off x="5881911" y="4380196"/>
              <a:ext cx="595606" cy="560570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弧形 88">
              <a:extLst>
                <a:ext uri="{FF2B5EF4-FFF2-40B4-BE49-F238E27FC236}">
                  <a16:creationId xmlns:a16="http://schemas.microsoft.com/office/drawing/2014/main" id="{4CC3F669-502C-4EF5-9A2F-3A587E9F3678}"/>
                </a:ext>
              </a:extLst>
            </p:cNvPr>
            <p:cNvSpPr/>
            <p:nvPr/>
          </p:nvSpPr>
          <p:spPr>
            <a:xfrm>
              <a:off x="6809022" y="3113325"/>
              <a:ext cx="198811" cy="515136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弧形 89">
              <a:extLst>
                <a:ext uri="{FF2B5EF4-FFF2-40B4-BE49-F238E27FC236}">
                  <a16:creationId xmlns:a16="http://schemas.microsoft.com/office/drawing/2014/main" id="{32DF85BB-B7AF-4067-8E2D-F8B8CF109E86}"/>
                </a:ext>
              </a:extLst>
            </p:cNvPr>
            <p:cNvSpPr/>
            <p:nvPr/>
          </p:nvSpPr>
          <p:spPr>
            <a:xfrm flipH="1">
              <a:off x="7140156" y="3111062"/>
              <a:ext cx="224934" cy="515136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A9ADA111-6B3F-4947-A340-4208F15A4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2577" y="3201880"/>
              <a:ext cx="437038" cy="3373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AA52F986-B2BE-4644-9461-18B6C8BB67D0}"/>
                </a:ext>
              </a:extLst>
            </p:cNvPr>
            <p:cNvSpPr/>
            <p:nvPr/>
          </p:nvSpPr>
          <p:spPr>
            <a:xfrm>
              <a:off x="6145131" y="2315745"/>
              <a:ext cx="1227073" cy="57331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A03D805-10FE-4EFD-A1C7-B51C138D24BB}"/>
                </a:ext>
              </a:extLst>
            </p:cNvPr>
            <p:cNvSpPr/>
            <p:nvPr/>
          </p:nvSpPr>
          <p:spPr>
            <a:xfrm>
              <a:off x="5169096" y="2316294"/>
              <a:ext cx="768452" cy="544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FEA592-3B8B-404A-B510-6A55531FF608}"/>
                </a:ext>
              </a:extLst>
            </p:cNvPr>
            <p:cNvSpPr/>
            <p:nvPr/>
          </p:nvSpPr>
          <p:spPr>
            <a:xfrm>
              <a:off x="5917903" y="2303402"/>
              <a:ext cx="232298" cy="568326"/>
            </a:xfrm>
            <a:prstGeom prst="rect">
              <a:avLst/>
            </a:prstGeom>
            <a:ln w="1270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B0044E0-BA6F-4328-B90C-4C78EA3BA47F}"/>
                </a:ext>
              </a:extLst>
            </p:cNvPr>
            <p:cNvSpPr/>
            <p:nvPr/>
          </p:nvSpPr>
          <p:spPr>
            <a:xfrm>
              <a:off x="5159128" y="2303402"/>
              <a:ext cx="2208328" cy="568326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EC9C37C-2C59-4E2C-9263-B6DB8EB5DEA3}"/>
                </a:ext>
              </a:extLst>
            </p:cNvPr>
            <p:cNvSpPr/>
            <p:nvPr/>
          </p:nvSpPr>
          <p:spPr>
            <a:xfrm>
              <a:off x="6155785" y="2533689"/>
              <a:ext cx="1389190" cy="9139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A4E047E9-07A6-4DBC-9F32-84106864C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1465" y="3842074"/>
              <a:ext cx="524740" cy="1466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D8F71895-0480-4F04-8D09-273E0FB41B47}"/>
                </a:ext>
              </a:extLst>
            </p:cNvPr>
            <p:cNvSpPr/>
            <p:nvPr/>
          </p:nvSpPr>
          <p:spPr>
            <a:xfrm>
              <a:off x="6342666" y="3712415"/>
              <a:ext cx="213563" cy="366899"/>
            </a:xfrm>
            <a:custGeom>
              <a:avLst/>
              <a:gdLst>
                <a:gd name="connsiteX0" fmla="*/ 152400 w 266700"/>
                <a:gd name="connsiteY0" fmla="*/ 342900 h 342900"/>
                <a:gd name="connsiteX1" fmla="*/ 0 w 266700"/>
                <a:gd name="connsiteY1" fmla="*/ 295275 h 342900"/>
                <a:gd name="connsiteX2" fmla="*/ 238125 w 266700"/>
                <a:gd name="connsiteY2" fmla="*/ 247650 h 342900"/>
                <a:gd name="connsiteX3" fmla="*/ 9525 w 266700"/>
                <a:gd name="connsiteY3" fmla="*/ 209550 h 342900"/>
                <a:gd name="connsiteX4" fmla="*/ 257175 w 266700"/>
                <a:gd name="connsiteY4" fmla="*/ 161925 h 342900"/>
                <a:gd name="connsiteX5" fmla="*/ 9525 w 266700"/>
                <a:gd name="connsiteY5" fmla="*/ 104775 h 342900"/>
                <a:gd name="connsiteX6" fmla="*/ 266700 w 266700"/>
                <a:gd name="connsiteY6" fmla="*/ 66675 h 342900"/>
                <a:gd name="connsiteX7" fmla="*/ 9525 w 266700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35744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57175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6700"/>
                <a:gd name="connsiteY0" fmla="*/ 342900 h 342900"/>
                <a:gd name="connsiteX1" fmla="*/ 0 w 266700"/>
                <a:gd name="connsiteY1" fmla="*/ 290513 h 342900"/>
                <a:gd name="connsiteX2" fmla="*/ 257175 w 266700"/>
                <a:gd name="connsiteY2" fmla="*/ 247650 h 342900"/>
                <a:gd name="connsiteX3" fmla="*/ 7144 w 266700"/>
                <a:gd name="connsiteY3" fmla="*/ 209550 h 342900"/>
                <a:gd name="connsiteX4" fmla="*/ 254794 w 266700"/>
                <a:gd name="connsiteY4" fmla="*/ 161925 h 342900"/>
                <a:gd name="connsiteX5" fmla="*/ 7144 w 266700"/>
                <a:gd name="connsiteY5" fmla="*/ 104775 h 342900"/>
                <a:gd name="connsiteX6" fmla="*/ 266700 w 266700"/>
                <a:gd name="connsiteY6" fmla="*/ 57150 h 342900"/>
                <a:gd name="connsiteX7" fmla="*/ 7144 w 266700"/>
                <a:gd name="connsiteY7" fmla="*/ 0 h 342900"/>
                <a:gd name="connsiteX0" fmla="*/ 150019 w 261937"/>
                <a:gd name="connsiteY0" fmla="*/ 342900 h 342900"/>
                <a:gd name="connsiteX1" fmla="*/ 0 w 261937"/>
                <a:gd name="connsiteY1" fmla="*/ 290513 h 342900"/>
                <a:gd name="connsiteX2" fmla="*/ 257175 w 261937"/>
                <a:gd name="connsiteY2" fmla="*/ 247650 h 342900"/>
                <a:gd name="connsiteX3" fmla="*/ 7144 w 261937"/>
                <a:gd name="connsiteY3" fmla="*/ 209550 h 342900"/>
                <a:gd name="connsiteX4" fmla="*/ 254794 w 261937"/>
                <a:gd name="connsiteY4" fmla="*/ 161925 h 342900"/>
                <a:gd name="connsiteX5" fmla="*/ 7144 w 261937"/>
                <a:gd name="connsiteY5" fmla="*/ 104775 h 342900"/>
                <a:gd name="connsiteX6" fmla="*/ 261937 w 261937"/>
                <a:gd name="connsiteY6" fmla="*/ 69057 h 342900"/>
                <a:gd name="connsiteX7" fmla="*/ 7144 w 261937"/>
                <a:gd name="connsiteY7" fmla="*/ 0 h 342900"/>
                <a:gd name="connsiteX0" fmla="*/ 154781 w 266699"/>
                <a:gd name="connsiteY0" fmla="*/ 345281 h 345281"/>
                <a:gd name="connsiteX1" fmla="*/ 4762 w 266699"/>
                <a:gd name="connsiteY1" fmla="*/ 292894 h 345281"/>
                <a:gd name="connsiteX2" fmla="*/ 261937 w 266699"/>
                <a:gd name="connsiteY2" fmla="*/ 250031 h 345281"/>
                <a:gd name="connsiteX3" fmla="*/ 11906 w 266699"/>
                <a:gd name="connsiteY3" fmla="*/ 211931 h 345281"/>
                <a:gd name="connsiteX4" fmla="*/ 259556 w 266699"/>
                <a:gd name="connsiteY4" fmla="*/ 164306 h 345281"/>
                <a:gd name="connsiteX5" fmla="*/ 11906 w 266699"/>
                <a:gd name="connsiteY5" fmla="*/ 107156 h 345281"/>
                <a:gd name="connsiteX6" fmla="*/ 266699 w 266699"/>
                <a:gd name="connsiteY6" fmla="*/ 71438 h 345281"/>
                <a:gd name="connsiteX7" fmla="*/ 0 w 266699"/>
                <a:gd name="connsiteY7" fmla="*/ 0 h 345281"/>
                <a:gd name="connsiteX0" fmla="*/ 154782 w 266700"/>
                <a:gd name="connsiteY0" fmla="*/ 345281 h 345281"/>
                <a:gd name="connsiteX1" fmla="*/ 4763 w 266700"/>
                <a:gd name="connsiteY1" fmla="*/ 292894 h 345281"/>
                <a:gd name="connsiteX2" fmla="*/ 261938 w 266700"/>
                <a:gd name="connsiteY2" fmla="*/ 250031 h 345281"/>
                <a:gd name="connsiteX3" fmla="*/ 0 w 266700"/>
                <a:gd name="connsiteY3" fmla="*/ 204787 h 345281"/>
                <a:gd name="connsiteX4" fmla="*/ 259557 w 266700"/>
                <a:gd name="connsiteY4" fmla="*/ 164306 h 345281"/>
                <a:gd name="connsiteX5" fmla="*/ 11907 w 266700"/>
                <a:gd name="connsiteY5" fmla="*/ 107156 h 345281"/>
                <a:gd name="connsiteX6" fmla="*/ 266700 w 266700"/>
                <a:gd name="connsiteY6" fmla="*/ 71438 h 345281"/>
                <a:gd name="connsiteX7" fmla="*/ 1 w 266700"/>
                <a:gd name="connsiteY7" fmla="*/ 0 h 345281"/>
                <a:gd name="connsiteX0" fmla="*/ 157162 w 269080"/>
                <a:gd name="connsiteY0" fmla="*/ 345281 h 345281"/>
                <a:gd name="connsiteX1" fmla="*/ 7143 w 269080"/>
                <a:gd name="connsiteY1" fmla="*/ 292894 h 345281"/>
                <a:gd name="connsiteX2" fmla="*/ 264318 w 269080"/>
                <a:gd name="connsiteY2" fmla="*/ 250031 h 345281"/>
                <a:gd name="connsiteX3" fmla="*/ 2380 w 269080"/>
                <a:gd name="connsiteY3" fmla="*/ 204787 h 345281"/>
                <a:gd name="connsiteX4" fmla="*/ 261937 w 269080"/>
                <a:gd name="connsiteY4" fmla="*/ 164306 h 345281"/>
                <a:gd name="connsiteX5" fmla="*/ 0 w 269080"/>
                <a:gd name="connsiteY5" fmla="*/ 104775 h 345281"/>
                <a:gd name="connsiteX6" fmla="*/ 269080 w 269080"/>
                <a:gd name="connsiteY6" fmla="*/ 71438 h 345281"/>
                <a:gd name="connsiteX7" fmla="*/ 2381 w 269080"/>
                <a:gd name="connsiteY7" fmla="*/ 0 h 345281"/>
                <a:gd name="connsiteX0" fmla="*/ 164305 w 269080"/>
                <a:gd name="connsiteY0" fmla="*/ 328612 h 328612"/>
                <a:gd name="connsiteX1" fmla="*/ 7143 w 269080"/>
                <a:gd name="connsiteY1" fmla="*/ 292894 h 328612"/>
                <a:gd name="connsiteX2" fmla="*/ 264318 w 269080"/>
                <a:gd name="connsiteY2" fmla="*/ 250031 h 328612"/>
                <a:gd name="connsiteX3" fmla="*/ 2380 w 269080"/>
                <a:gd name="connsiteY3" fmla="*/ 204787 h 328612"/>
                <a:gd name="connsiteX4" fmla="*/ 261937 w 269080"/>
                <a:gd name="connsiteY4" fmla="*/ 164306 h 328612"/>
                <a:gd name="connsiteX5" fmla="*/ 0 w 269080"/>
                <a:gd name="connsiteY5" fmla="*/ 104775 h 328612"/>
                <a:gd name="connsiteX6" fmla="*/ 269080 w 269080"/>
                <a:gd name="connsiteY6" fmla="*/ 71438 h 328612"/>
                <a:gd name="connsiteX7" fmla="*/ 2381 w 269080"/>
                <a:gd name="connsiteY7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080" h="328612">
                  <a:moveTo>
                    <a:pt x="164305" y="328612"/>
                  </a:moveTo>
                  <a:lnTo>
                    <a:pt x="7143" y="292894"/>
                  </a:lnTo>
                  <a:lnTo>
                    <a:pt x="264318" y="250031"/>
                  </a:lnTo>
                  <a:lnTo>
                    <a:pt x="2380" y="204787"/>
                  </a:lnTo>
                  <a:lnTo>
                    <a:pt x="261937" y="164306"/>
                  </a:lnTo>
                  <a:lnTo>
                    <a:pt x="0" y="104775"/>
                  </a:lnTo>
                  <a:lnTo>
                    <a:pt x="269080" y="71438"/>
                  </a:lnTo>
                  <a:lnTo>
                    <a:pt x="238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173BB5B3-B416-4EBF-BFA0-498BDD5AC266}"/>
                </a:ext>
              </a:extLst>
            </p:cNvPr>
            <p:cNvSpPr txBox="1"/>
            <p:nvPr/>
          </p:nvSpPr>
          <p:spPr>
            <a:xfrm>
              <a:off x="6104768" y="5108593"/>
              <a:ext cx="10919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溢流阀溢流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BD1B050-ECAF-44AD-B26D-8EC4FAE36842}"/>
                </a:ext>
              </a:extLst>
            </p:cNvPr>
            <p:cNvSpPr/>
            <p:nvPr/>
          </p:nvSpPr>
          <p:spPr>
            <a:xfrm>
              <a:off x="147487" y="4215723"/>
              <a:ext cx="119708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泵压力一定</a:t>
              </a:r>
              <a:endParaRPr lang="zh-CN" altLang="en-US" sz="1400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FDCA69E-DD49-49D7-AE0D-4A791A1FCC76}"/>
                </a:ext>
              </a:extLst>
            </p:cNvPr>
            <p:cNvSpPr/>
            <p:nvPr/>
          </p:nvSpPr>
          <p:spPr>
            <a:xfrm>
              <a:off x="4184836" y="4147286"/>
              <a:ext cx="122322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泵压力一定</a:t>
              </a:r>
              <a:endParaRPr lang="zh-CN" altLang="en-US" sz="1400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FA9B9B5A-1DEB-4E9A-8B9C-C66DB6F0DD47}"/>
                </a:ext>
              </a:extLst>
            </p:cNvPr>
            <p:cNvSpPr txBox="1"/>
            <p:nvPr/>
          </p:nvSpPr>
          <p:spPr>
            <a:xfrm>
              <a:off x="2251433" y="5068379"/>
              <a:ext cx="12533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溢流阀溢流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AA07E478-E7B3-4C10-8984-8229CE706D7A}"/>
                </a:ext>
              </a:extLst>
            </p:cNvPr>
            <p:cNvSpPr txBox="1"/>
            <p:nvPr/>
          </p:nvSpPr>
          <p:spPr>
            <a:xfrm>
              <a:off x="278127" y="2975964"/>
              <a:ext cx="1227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进油路设置节流阀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2FA5B46B-E5B6-40A0-A77A-062DAD8C7F1C}"/>
                </a:ext>
              </a:extLst>
            </p:cNvPr>
            <p:cNvSpPr txBox="1"/>
            <p:nvPr/>
          </p:nvSpPr>
          <p:spPr>
            <a:xfrm>
              <a:off x="5736507" y="3022536"/>
              <a:ext cx="1227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>
                  <a:latin typeface="黑体" panose="02010609060101010101" pitchFamily="49" charset="-122"/>
                  <a:ea typeface="黑体" panose="02010609060101010101" pitchFamily="49" charset="-122"/>
                </a:rPr>
                <a:t>回油路设置节流阀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883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99E12-D881-4C3A-9E43-63C67712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内容占位符 2">
                <a:extLst>
                  <a:ext uri="{FF2B5EF4-FFF2-40B4-BE49-F238E27FC236}">
                    <a16:creationId xmlns:a16="http://schemas.microsoft.com/office/drawing/2014/main" id="{0ED41791-9124-4852-B519-D43BBC45798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156176" y="3284984"/>
                <a:ext cx="2987824" cy="35730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zh-CN" sz="1600" dirty="0"/>
                  <a:t>式中：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zh-CN" sz="1600" dirty="0"/>
                  <a:t>——活塞运动速度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/>
                  <a:t>——流入液压缸的流量；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/>
                  <a:t>——液压缸工作腔有效面积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zh-CN" sz="1600" dirty="0"/>
                  <a:t>——液压泵供油压力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/>
                  <a:t>——液压缸工作腔压力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/>
                  <a:t>——节流阀工作压差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/>
                  <a:t>——节流阀</a:t>
                </a:r>
                <a:r>
                  <a:rPr lang="zh-CN" altLang="en-US" sz="1600" dirty="0"/>
                  <a:t>通</a:t>
                </a:r>
                <a:r>
                  <a:rPr lang="zh-CN" altLang="zh-CN" sz="1600" dirty="0"/>
                  <a:t>流截面积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zh-CN" sz="1600" dirty="0"/>
                  <a:t>——节流阀</a:t>
                </a:r>
                <a:r>
                  <a:rPr lang="zh-CN" altLang="en-US" sz="1600" dirty="0"/>
                  <a:t>节流特性</a:t>
                </a:r>
                <a:r>
                  <a:rPr lang="zh-CN" altLang="zh-CN" sz="1600" dirty="0"/>
                  <a:t>系数和指数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zh-CN" sz="1600" dirty="0"/>
                  <a:t>——液压缸上的外负载</a:t>
                </a:r>
                <a:r>
                  <a:rPr lang="zh-CN" altLang="en-US" sz="1600" dirty="0"/>
                  <a:t>。</a:t>
                </a:r>
                <a:endParaRPr lang="zh-CN" altLang="zh-CN" sz="1600" dirty="0"/>
              </a:p>
            </p:txBody>
          </p:sp>
        </mc:Choice>
        <mc:Fallback xmlns="">
          <p:sp>
            <p:nvSpPr>
              <p:cNvPr id="105" name="内容占位符 2">
                <a:extLst>
                  <a:ext uri="{FF2B5EF4-FFF2-40B4-BE49-F238E27FC236}">
                    <a16:creationId xmlns:a16="http://schemas.microsoft.com/office/drawing/2014/main" id="{0ED41791-9124-4852-B519-D43BBC45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6176" y="3284984"/>
                <a:ext cx="2987824" cy="3573016"/>
              </a:xfrm>
              <a:prstGeom prst="rect">
                <a:avLst/>
              </a:prstGeom>
              <a:blipFill>
                <a:blip r:embed="rId2"/>
                <a:stretch>
                  <a:fillRect l="-1224" t="-5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>
            <a:extLst>
              <a:ext uri="{FF2B5EF4-FFF2-40B4-BE49-F238E27FC236}">
                <a16:creationId xmlns:a16="http://schemas.microsoft.com/office/drawing/2014/main" id="{31776A18-A8E9-4580-A2BA-162A2CE2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596" y="647868"/>
            <a:ext cx="3664277" cy="482453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9B390F38-AF7D-4E83-BFB0-F9C6A94DB67A}"/>
                  </a:ext>
                </a:extLst>
              </p:cNvPr>
              <p:cNvSpPr/>
              <p:nvPr/>
            </p:nvSpPr>
            <p:spPr>
              <a:xfrm>
                <a:off x="7025541" y="755901"/>
                <a:ext cx="1168590" cy="7852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9B390F38-AF7D-4E83-BFB0-F9C6A94DB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5541" y="755901"/>
                <a:ext cx="1168590" cy="78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Rectangle 7">
                <a:extLst>
                  <a:ext uri="{FF2B5EF4-FFF2-40B4-BE49-F238E27FC236}">
                    <a16:creationId xmlns:a16="http://schemas.microsoft.com/office/drawing/2014/main" id="{CC6D67FB-0060-4B97-9C38-7F6961A62A22}"/>
                  </a:ext>
                </a:extLst>
              </p:cNvPr>
              <p:cNvSpPr/>
              <p:nvPr/>
            </p:nvSpPr>
            <p:spPr>
              <a:xfrm>
                <a:off x="6905236" y="1951417"/>
                <a:ext cx="14897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0" name="Rectangle 7">
                <a:extLst>
                  <a:ext uri="{FF2B5EF4-FFF2-40B4-BE49-F238E27FC236}">
                    <a16:creationId xmlns:a16="http://schemas.microsoft.com/office/drawing/2014/main" id="{CC6D67FB-0060-4B97-9C38-7F6961A62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236" y="1951417"/>
                <a:ext cx="1489703" cy="461665"/>
              </a:xfrm>
              <a:prstGeom prst="rect">
                <a:avLst/>
              </a:prstGeom>
              <a:blipFill>
                <a:blip r:embed="rId5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Rectangle 7">
                <a:extLst>
                  <a:ext uri="{FF2B5EF4-FFF2-40B4-BE49-F238E27FC236}">
                    <a16:creationId xmlns:a16="http://schemas.microsoft.com/office/drawing/2014/main" id="{288A3EAC-D5FA-4A65-B3D8-D4FD8C13F9EE}"/>
                  </a:ext>
                </a:extLst>
              </p:cNvPr>
              <p:cNvSpPr/>
              <p:nvPr/>
            </p:nvSpPr>
            <p:spPr>
              <a:xfrm>
                <a:off x="-132282" y="1541181"/>
                <a:ext cx="3095464" cy="1065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3" name="Rectangle 7">
                <a:extLst>
                  <a:ext uri="{FF2B5EF4-FFF2-40B4-BE49-F238E27FC236}">
                    <a16:creationId xmlns:a16="http://schemas.microsoft.com/office/drawing/2014/main" id="{288A3EAC-D5FA-4A65-B3D8-D4FD8C13F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2282" y="1541181"/>
                <a:ext cx="3095464" cy="1065869"/>
              </a:xfrm>
              <a:prstGeom prst="rect">
                <a:avLst/>
              </a:prstGeom>
              <a:blipFill>
                <a:blip r:embed="rId6"/>
                <a:stretch>
                  <a:fillRect r="-5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880C30A5-BA41-4E84-AD8E-03AFFE07B729}"/>
              </a:ext>
            </a:extLst>
          </p:cNvPr>
          <p:cNvGrpSpPr/>
          <p:nvPr/>
        </p:nvGrpSpPr>
        <p:grpSpPr>
          <a:xfrm>
            <a:off x="-229029" y="4889593"/>
            <a:ext cx="4216790" cy="1813648"/>
            <a:chOff x="-3348880" y="1595315"/>
            <a:chExt cx="4216790" cy="1813648"/>
          </a:xfrm>
        </p:grpSpPr>
        <p:sp>
          <p:nvSpPr>
            <p:cNvPr id="98" name="内容占位符 2">
              <a:extLst>
                <a:ext uri="{FF2B5EF4-FFF2-40B4-BE49-F238E27FC236}">
                  <a16:creationId xmlns:a16="http://schemas.microsoft.com/office/drawing/2014/main" id="{E094F5DF-F767-468B-8DB6-E73F630A8A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2942382" y="1595315"/>
              <a:ext cx="1812701" cy="8544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"/>
                <a:defRPr lang="en-US" sz="2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1pPr>
              <a:lvl2pPr marL="3420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20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lvl="1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en-US" altLang="zh-CN" sz="1800" kern="0" dirty="0"/>
                <a:t>v-F</a:t>
              </a:r>
              <a:r>
                <a:rPr lang="zh-CN" altLang="en-US" sz="1800" kern="0" dirty="0"/>
                <a:t>关系式：</a:t>
              </a:r>
              <a:endParaRPr lang="en-US" altLang="zh-CN" sz="1800" kern="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7">
                  <a:extLst>
                    <a:ext uri="{FF2B5EF4-FFF2-40B4-BE49-F238E27FC236}">
                      <a16:creationId xmlns:a16="http://schemas.microsoft.com/office/drawing/2014/main" id="{C4633F00-7A20-4C0B-9C10-C4C20CEB7AE3}"/>
                    </a:ext>
                  </a:extLst>
                </p:cNvPr>
                <p:cNvSpPr/>
                <p:nvPr/>
              </p:nvSpPr>
              <p:spPr>
                <a:xfrm>
                  <a:off x="-3348880" y="2284744"/>
                  <a:ext cx="4216790" cy="112421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42" name="Rectangle 7">
                  <a:extLst>
                    <a:ext uri="{FF2B5EF4-FFF2-40B4-BE49-F238E27FC236}">
                      <a16:creationId xmlns:a16="http://schemas.microsoft.com/office/drawing/2014/main" id="{C4633F00-7A20-4C0B-9C10-C4C20CEB7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348880" y="2284744"/>
                  <a:ext cx="4216790" cy="11242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18320-B5DE-48B8-8C5A-2F8101F61A9F}"/>
              </a:ext>
            </a:extLst>
          </p:cNvPr>
          <p:cNvSpPr txBox="1"/>
          <p:nvPr/>
        </p:nvSpPr>
        <p:spPr>
          <a:xfrm>
            <a:off x="6208663" y="525075"/>
            <a:ext cx="1585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运动速度方程：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DDCBB3-CB50-4507-B12D-4DF717AC24F5}"/>
              </a:ext>
            </a:extLst>
          </p:cNvPr>
          <p:cNvSpPr txBox="1"/>
          <p:nvPr/>
        </p:nvSpPr>
        <p:spPr>
          <a:xfrm>
            <a:off x="6457783" y="1458595"/>
            <a:ext cx="11685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受力方程：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B85699-90B7-4C52-835B-756B66C71B03}"/>
              </a:ext>
            </a:extLst>
          </p:cNvPr>
          <p:cNvSpPr txBox="1"/>
          <p:nvPr/>
        </p:nvSpPr>
        <p:spPr>
          <a:xfrm>
            <a:off x="105891" y="1155963"/>
            <a:ext cx="15857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流量连续方程：</a:t>
            </a:r>
          </a:p>
        </p:txBody>
      </p:sp>
    </p:spTree>
    <p:extLst>
      <p:ext uri="{BB962C8B-B14F-4D97-AF65-F5344CB8AC3E}">
        <p14:creationId xmlns:p14="http://schemas.microsoft.com/office/powerpoint/2010/main" val="1493624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99E12-D881-4C3A-9E43-63C67712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626737A9-D75E-45B1-8F5C-7D07150AD1CB}"/>
              </a:ext>
            </a:extLst>
          </p:cNvPr>
          <p:cNvSpPr txBox="1">
            <a:spLocks/>
          </p:cNvSpPr>
          <p:nvPr/>
        </p:nvSpPr>
        <p:spPr bwMode="auto">
          <a:xfrm>
            <a:off x="489168" y="6308499"/>
            <a:ext cx="4680520" cy="41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8-2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定压式进口节流调速回路的机械特性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9B2280-CFDD-4DDB-9A36-E934C636E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92" y="0"/>
            <a:ext cx="2843808" cy="365371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4D4DB40-7EEF-4C25-961E-B88FBB8F1B52}"/>
              </a:ext>
            </a:extLst>
          </p:cNvPr>
          <p:cNvGrpSpPr/>
          <p:nvPr/>
        </p:nvGrpSpPr>
        <p:grpSpPr>
          <a:xfrm>
            <a:off x="494036" y="1359335"/>
            <a:ext cx="6314992" cy="4949164"/>
            <a:chOff x="0" y="1696794"/>
            <a:chExt cx="6314992" cy="494916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D83042B-7AAD-4AF0-92D4-2847E11C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696794"/>
              <a:ext cx="5083835" cy="4949164"/>
            </a:xfrm>
            <a:prstGeom prst="rect">
              <a:avLst/>
            </a:prstGeom>
          </p:spPr>
        </p:pic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A286570E-5908-4D37-873E-CE052179ADFE}"/>
                </a:ext>
              </a:extLst>
            </p:cNvPr>
            <p:cNvCxnSpPr/>
            <p:nvPr/>
          </p:nvCxnSpPr>
          <p:spPr>
            <a:xfrm>
              <a:off x="1137748" y="6167097"/>
              <a:ext cx="1368152" cy="0"/>
            </a:xfrm>
            <a:prstGeom prst="straightConnector1">
              <a:avLst/>
            </a:prstGeom>
            <a:ln w="19050">
              <a:solidFill>
                <a:srgbClr val="3387C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D00F4271-ACAB-4BAB-9BFE-9890B4852F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53772" y="6197438"/>
              <a:ext cx="1811367" cy="418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kern="0" dirty="0">
                  <a:solidFill>
                    <a:srgbClr val="3387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负载增大</a:t>
              </a:r>
              <a:endParaRPr lang="en-US" altLang="zh-CN" sz="1600" kern="0" dirty="0">
                <a:solidFill>
                  <a:srgbClr val="3387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D1E0AE03-8D69-413A-BD5B-B6F79A53E79F}"/>
                </a:ext>
              </a:extLst>
            </p:cNvPr>
            <p:cNvCxnSpPr>
              <a:cxnSpLocks/>
            </p:cNvCxnSpPr>
            <p:nvPr/>
          </p:nvCxnSpPr>
          <p:spPr>
            <a:xfrm>
              <a:off x="3925825" y="3781501"/>
              <a:ext cx="0" cy="916782"/>
            </a:xfrm>
            <a:prstGeom prst="straightConnector1">
              <a:avLst/>
            </a:prstGeom>
            <a:ln w="19050">
              <a:solidFill>
                <a:srgbClr val="3387C0"/>
              </a:solidFill>
              <a:headEnd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11498246-B203-4BF3-83EB-4B3B9F3129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563888" y="4030862"/>
              <a:ext cx="1811367" cy="418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kern="0" dirty="0">
                  <a:solidFill>
                    <a:srgbClr val="3387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速度减小</a:t>
              </a:r>
              <a:endParaRPr lang="en-US" altLang="zh-CN" sz="1600" kern="0" dirty="0">
                <a:solidFill>
                  <a:srgbClr val="3387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3185354-69CB-452E-934D-3E9DD87F3D39}"/>
                </a:ext>
              </a:extLst>
            </p:cNvPr>
            <p:cNvSpPr/>
            <p:nvPr/>
          </p:nvSpPr>
          <p:spPr>
            <a:xfrm>
              <a:off x="2871639" y="5539862"/>
              <a:ext cx="1231675" cy="1008160"/>
            </a:xfrm>
            <a:prstGeom prst="ellipse">
              <a:avLst/>
            </a:prstGeom>
            <a:noFill/>
            <a:ln>
              <a:solidFill>
                <a:srgbClr val="338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Content Placeholder 2">
              <a:extLst>
                <a:ext uri="{FF2B5EF4-FFF2-40B4-BE49-F238E27FC236}">
                  <a16:creationId xmlns:a16="http://schemas.microsoft.com/office/drawing/2014/main" id="{FA82A3BA-2D73-40EC-91E8-61F64DADA9D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66384" y="5240257"/>
              <a:ext cx="2548608" cy="418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1600" kern="0" dirty="0">
                  <a:solidFill>
                    <a:srgbClr val="3387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最大承载与节流阀无关</a:t>
              </a:r>
              <a:endParaRPr lang="en-US" altLang="zh-CN" sz="1600" kern="0" dirty="0">
                <a:solidFill>
                  <a:srgbClr val="3387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C872930D-59AB-4262-885E-ED53F7F5F89C}"/>
                  </a:ext>
                </a:extLst>
              </p:cNvPr>
              <p:cNvSpPr/>
              <p:nvPr/>
            </p:nvSpPr>
            <p:spPr>
              <a:xfrm>
                <a:off x="2052561" y="745782"/>
                <a:ext cx="4216790" cy="11242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C872930D-59AB-4262-885E-ED53F7F5F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561" y="745782"/>
                <a:ext cx="4216790" cy="1124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45729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6258</TotalTime>
  <Words>2419</Words>
  <Application>Microsoft Office PowerPoint</Application>
  <PresentationFormat>全屏显示(4:3)</PresentationFormat>
  <Paragraphs>362</Paragraphs>
  <Slides>38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4" baseType="lpstr">
      <vt:lpstr>黑体</vt:lpstr>
      <vt:lpstr>Arial</vt:lpstr>
      <vt:lpstr>Cambria Math</vt:lpstr>
      <vt:lpstr>Times New Roman</vt:lpstr>
      <vt:lpstr>Wingdings</vt:lpstr>
      <vt:lpstr>default</vt:lpstr>
      <vt:lpstr>液压传动及控制（乙）</vt:lpstr>
      <vt:lpstr>调速回路目录</vt:lpstr>
      <vt:lpstr>液压调速回路概述</vt:lpstr>
      <vt:lpstr>液压调速回路概述</vt:lpstr>
      <vt:lpstr>液压调速回路分类</vt:lpstr>
      <vt:lpstr>节流调速回路</vt:lpstr>
      <vt:lpstr>定压式节流调速回路</vt:lpstr>
      <vt:lpstr>机械特性</vt:lpstr>
      <vt:lpstr>机械特性</vt:lpstr>
      <vt:lpstr>机械特性</vt:lpstr>
      <vt:lpstr>机械特性</vt:lpstr>
      <vt:lpstr>功率特性</vt:lpstr>
      <vt:lpstr>功率特性</vt:lpstr>
      <vt:lpstr>恒载功率特性</vt:lpstr>
      <vt:lpstr>恒载功率特性</vt:lpstr>
      <vt:lpstr>变载功率特性</vt:lpstr>
      <vt:lpstr>变载功率特性</vt:lpstr>
      <vt:lpstr>调速特性</vt:lpstr>
      <vt:lpstr>两种回路的差别</vt:lpstr>
      <vt:lpstr>PowerPoint 演示文稿</vt:lpstr>
      <vt:lpstr>使用伺服阀的节流调速回路</vt:lpstr>
      <vt:lpstr>机械特性</vt:lpstr>
      <vt:lpstr>使用伺服阀的节流调速回路</vt:lpstr>
      <vt:lpstr>变压式节流调速回路</vt:lpstr>
      <vt:lpstr>机械特性</vt:lpstr>
      <vt:lpstr>机械特性</vt:lpstr>
      <vt:lpstr>机械特性</vt:lpstr>
      <vt:lpstr>恒载功率特性</vt:lpstr>
      <vt:lpstr>变载功率特性</vt:lpstr>
      <vt:lpstr>功率特性：效率</vt:lpstr>
      <vt:lpstr>功率特性：效率</vt:lpstr>
      <vt:lpstr>调速特性</vt:lpstr>
      <vt:lpstr>变压式节流调速回路</vt:lpstr>
      <vt:lpstr>节流阀节流调速回路的改进</vt:lpstr>
      <vt:lpstr>节流调速回路工作性能的改进</vt:lpstr>
      <vt:lpstr>节流调速回路工作性能的改进</vt:lpstr>
      <vt:lpstr>功率特性</vt:lpstr>
      <vt:lpstr>节流调速回路工作性能的改进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</dc:title>
  <dc:creator>Feng Wang</dc:creator>
  <cp:lastModifiedBy>gong guofang</cp:lastModifiedBy>
  <cp:revision>468</cp:revision>
  <cp:lastPrinted>1601-01-01T00:00:00Z</cp:lastPrinted>
  <dcterms:created xsi:type="dcterms:W3CDTF">2010-12-21T11:12:58Z</dcterms:created>
  <dcterms:modified xsi:type="dcterms:W3CDTF">2021-12-12T14:02:56Z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</Properties>
</file>